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74" r:id="rId4"/>
    <p:sldId id="258" r:id="rId5"/>
    <p:sldId id="259" r:id="rId6"/>
    <p:sldId id="261" r:id="rId7"/>
    <p:sldId id="262" r:id="rId8"/>
    <p:sldId id="289" r:id="rId9"/>
    <p:sldId id="271" r:id="rId10"/>
    <p:sldId id="298" r:id="rId11"/>
    <p:sldId id="29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EETH REDDY SIRIPURAM" initials="VR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commentAuthors" Target="commentAuthors.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BC8A254-13DA-4ABC-AD0C-9438543EC474}" type="doc">
      <dgm:prSet loTypeId="list" loCatId="list" qsTypeId="urn:microsoft.com/office/officeart/2005/8/quickstyle/simple5" qsCatId="simple" csTypeId="urn:microsoft.com/office/officeart/2005/8/colors/colorful5" csCatId="colorful" phldr="1"/>
      <dgm:spPr/>
      <dgm:t>
        <a:bodyPr/>
        <a:lstStyle/>
        <a:p>
          <a:endParaRPr lang="en-US"/>
        </a:p>
      </dgm:t>
    </dgm:pt>
    <dgm:pt modelId="{F9514CDD-4917-472C-9DC7-A4E3A6019417}">
      <dgm:prSet phldr="0" custT="1"/>
      <dgm:spPr/>
      <dgm:t>
        <a:bodyPr vert="horz" wrap="square"/>
        <a:p>
          <a:pPr>
            <a:lnSpc>
              <a:spcPct val="100000"/>
            </a:lnSpc>
            <a:spcBef>
              <a:spcPct val="0"/>
            </a:spcBef>
            <a:spcAft>
              <a:spcPct val="35000"/>
            </a:spcAft>
          </a:pPr>
          <a:r>
            <a:rPr sz="1800">
              <a:latin typeface="+mj-ea"/>
              <a:cs typeface="+mj-ea"/>
            </a:rPr>
            <a:t>In today's hyperconnected world, the airline industry stands as a beaconof modernity, facilitating global mobility and connectivity at an unprecedented scale. </a:t>
          </a:r>
          <a:r>
            <a:rPr sz="1800">
              <a:latin typeface="+mj-ea"/>
              <a:cs typeface="+mj-ea"/>
            </a:rPr>
            <a:t>Within this dynamic landscape, airlines vie not onlyfor market share but, crucially, for customer satisfaction. </a:t>
          </a:r>
          <a:endParaRPr sz="1800">
            <a:latin typeface="+mj-ea"/>
            <a:cs typeface="+mj-ea"/>
          </a:endParaRPr>
        </a:p>
      </dgm:t>
    </dgm:pt>
    <dgm:pt modelId="{C735F677-A9EE-46BF-ABD2-CF5E46481120}" cxnId="{DE22B8E4-8DFF-4CD4-A5DD-464BE19A86F4}" type="parTrans">
      <dgm:prSet/>
      <dgm:spPr/>
      <dgm:t>
        <a:bodyPr/>
        <a:lstStyle/>
        <a:p>
          <a:endParaRPr lang="en-US"/>
        </a:p>
      </dgm:t>
    </dgm:pt>
    <dgm:pt modelId="{952BAF97-DAC2-4D82-AADB-380A6E65C496}" cxnId="{DE22B8E4-8DFF-4CD4-A5DD-464BE19A86F4}" type="sibTrans">
      <dgm:prSet/>
      <dgm:spPr/>
      <dgm:t>
        <a:bodyPr/>
        <a:lstStyle/>
        <a:p>
          <a:pPr>
            <a:lnSpc>
              <a:spcPct val="100000"/>
            </a:lnSpc>
          </a:pPr>
          <a:endParaRPr lang="en-US"/>
        </a:p>
      </dgm:t>
    </dgm:pt>
    <dgm:pt modelId="{E30A0E8B-2166-4645-89EE-BEE2663F03C0}">
      <dgm:prSet phldr="0" custT="1"/>
      <dgm:spPr/>
      <dgm:t>
        <a:bodyPr vert="horz" wrap="square"/>
        <a:p>
          <a:pPr>
            <a:lnSpc>
              <a:spcPct val="100000"/>
            </a:lnSpc>
            <a:spcBef>
              <a:spcPct val="0"/>
            </a:spcBef>
            <a:spcAft>
              <a:spcPct val="35000"/>
            </a:spcAft>
          </a:pPr>
          <a:r>
            <a:rPr lang="en-GB" sz="1600">
              <a:latin typeface="+mj-ea"/>
              <a:cs typeface="+mj-ea"/>
            </a:rPr>
            <a:t>Understandingand predicting the intricate nuances of passenger sentiment is no longer just a competitive advantage; it's a strategic imperative. Within this context, our project aims to utilize machine learning to decipher andpredict the satisfaction levels of air passengers traveling with Ratra Airlines.</a:t>
          </a:r>
          <a:r>
            <a:rPr lang="en-GB" sz="1600">
              <a:latin typeface="+mj-ea"/>
              <a:cs typeface="+mj-ea"/>
            </a:rPr>
            <a:t/>
          </a:r>
          <a:endParaRPr lang="en-GB" sz="1600">
            <a:latin typeface="+mj-ea"/>
            <a:cs typeface="+mj-ea"/>
          </a:endParaRPr>
        </a:p>
      </dgm:t>
    </dgm:pt>
    <dgm:pt modelId="{3FD8B394-05C6-4814-9F91-02876C1B996A}" cxnId="{BE922CBF-A6FF-475E-A19C-D02912F7C733}" type="parTrans">
      <dgm:prSet/>
      <dgm:spPr/>
      <dgm:t>
        <a:bodyPr/>
        <a:lstStyle/>
        <a:p>
          <a:endParaRPr lang="en-US"/>
        </a:p>
      </dgm:t>
    </dgm:pt>
    <dgm:pt modelId="{F63D1B65-4551-44EC-8EFD-7D2609BA354D}" cxnId="{BE922CBF-A6FF-475E-A19C-D02912F7C733}" type="sibTrans">
      <dgm:prSet/>
      <dgm:spPr/>
      <dgm:t>
        <a:bodyPr/>
        <a:lstStyle/>
        <a:p>
          <a:endParaRPr lang="en-US"/>
        </a:p>
      </dgm:t>
    </dgm:pt>
    <dgm:pt modelId="{EFC85B4C-6205-41DE-AE96-306F2F97E5B5}" type="pres">
      <dgm:prSet presAssocID="{EBC8A254-13DA-4ABC-AD0C-9438543EC474}" presName="linear" presStyleCnt="0">
        <dgm:presLayoutVars>
          <dgm:animLvl val="lvl"/>
          <dgm:resizeHandles val="exact"/>
        </dgm:presLayoutVars>
      </dgm:prSet>
      <dgm:spPr/>
    </dgm:pt>
    <dgm:pt modelId="{81C7D511-9110-4A4F-BB6C-C2DC68B7D4E0}" type="pres">
      <dgm:prSet presAssocID="{F9514CDD-4917-472C-9DC7-A4E3A6019417}" presName="parentText" presStyleLbl="node1" presStyleIdx="0" presStyleCnt="2" custLinFactY="-81175" custLinFactNeighborX="1447" custLinFactNeighborY="-100000">
        <dgm:presLayoutVars>
          <dgm:chMax val="0"/>
          <dgm:bulletEnabled val="1"/>
        </dgm:presLayoutVars>
      </dgm:prSet>
      <dgm:spPr/>
    </dgm:pt>
    <dgm:pt modelId="{1C003E87-C67B-4BE1-BFF9-CD8A3ABC327A}" type="pres">
      <dgm:prSet presAssocID="{952BAF97-DAC2-4D82-AADB-380A6E65C496}" presName="spacer" presStyleCnt="0"/>
      <dgm:spPr/>
    </dgm:pt>
    <dgm:pt modelId="{017E0DF0-1DCE-4B4A-9FCC-E9A471BACEF8}" type="pres">
      <dgm:prSet presAssocID="{E30A0E8B-2166-4645-89EE-BEE2663F03C0}" presName="parentText" presStyleLbl="node1" presStyleIdx="1" presStyleCnt="2">
        <dgm:presLayoutVars>
          <dgm:chMax val="0"/>
          <dgm:bulletEnabled val="1"/>
        </dgm:presLayoutVars>
      </dgm:prSet>
      <dgm:spPr/>
    </dgm:pt>
  </dgm:ptLst>
  <dgm:cxnLst>
    <dgm:cxn modelId="{DE22B8E4-8DFF-4CD4-A5DD-464BE19A86F4}" srcId="{EBC8A254-13DA-4ABC-AD0C-9438543EC474}" destId="{F9514CDD-4917-472C-9DC7-A4E3A6019417}" srcOrd="0" destOrd="0" parTransId="{C735F677-A9EE-46BF-ABD2-CF5E46481120}" sibTransId="{952BAF97-DAC2-4D82-AADB-380A6E65C496}"/>
    <dgm:cxn modelId="{BE922CBF-A6FF-475E-A19C-D02912F7C733}" srcId="{EBC8A254-13DA-4ABC-AD0C-9438543EC474}" destId="{E30A0E8B-2166-4645-89EE-BEE2663F03C0}" srcOrd="1" destOrd="0" parTransId="{3FD8B394-05C6-4814-9F91-02876C1B996A}" sibTransId="{F63D1B65-4551-44EC-8EFD-7D2609BA354D}"/>
    <dgm:cxn modelId="{D90E26BC-1BC0-4EE5-82DF-82AC36B7DDBF}" type="presOf" srcId="{EBC8A254-13DA-4ABC-AD0C-9438543EC474}" destId="{EFC85B4C-6205-41DE-AE96-306F2F97E5B5}" srcOrd="0" destOrd="0" presId="urn:microsoft.com/office/officeart/2005/8/layout/vList2"/>
    <dgm:cxn modelId="{37465DD6-0856-45F9-9192-A05FF4D7B235}" type="presParOf" srcId="{EFC85B4C-6205-41DE-AE96-306F2F97E5B5}" destId="{81C7D511-9110-4A4F-BB6C-C2DC68B7D4E0}" srcOrd="0" destOrd="0" presId="urn:microsoft.com/office/officeart/2005/8/layout/vList2"/>
    <dgm:cxn modelId="{CB1307A3-5DB1-44EC-B6C6-ADA55B49157F}" type="presOf" srcId="{F9514CDD-4917-472C-9DC7-A4E3A6019417}" destId="{81C7D511-9110-4A4F-BB6C-C2DC68B7D4E0}" srcOrd="0" destOrd="0" presId="urn:microsoft.com/office/officeart/2005/8/layout/vList2"/>
    <dgm:cxn modelId="{E548D6DC-E792-4A68-8E35-3C6B90D06B3E}" type="presParOf" srcId="{EFC85B4C-6205-41DE-AE96-306F2F97E5B5}" destId="{1C003E87-C67B-4BE1-BFF9-CD8A3ABC327A}" srcOrd="1" destOrd="0" presId="urn:microsoft.com/office/officeart/2005/8/layout/vList2"/>
    <dgm:cxn modelId="{DBEEAA5A-01F4-4063-A233-9DA1A30F0AD6}" type="presParOf" srcId="{EFC85B4C-6205-41DE-AE96-306F2F97E5B5}" destId="{017E0DF0-1DCE-4B4A-9FCC-E9A471BACEF8}" srcOrd="2" destOrd="0" presId="urn:microsoft.com/office/officeart/2005/8/layout/vList2"/>
    <dgm:cxn modelId="{971A0103-1F50-44E9-8746-29E0CC3BD535}" type="presOf" srcId="{E30A0E8B-2166-4645-89EE-BEE2663F03C0}" destId="{017E0DF0-1DCE-4B4A-9FCC-E9A471BACEF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982845" cy="5041265"/>
        <a:chOff x="0" y="0"/>
        <a:chExt cx="4982845" cy="5041265"/>
      </a:xfrm>
    </dsp:grpSpPr>
    <dsp:sp modelId="{81C7D511-9110-4A4F-BB6C-C2DC68B7D4E0}">
      <dsp:nvSpPr>
        <dsp:cNvPr id="3" name="Rounded Rectangle 2"/>
        <dsp:cNvSpPr/>
      </dsp:nvSpPr>
      <dsp:spPr bwMode="white">
        <a:xfrm>
          <a:off x="0" y="0"/>
          <a:ext cx="4982845" cy="2026920"/>
        </a:xfrm>
        <a:prstGeom prst="roundRect">
          <a:avLst/>
        </a:prstGeom>
      </dsp:spPr>
      <dsp:style>
        <a:lnRef idx="0">
          <a:schemeClr val="lt1"/>
        </a:lnRef>
        <a:fillRef idx="3">
          <a:schemeClr val="accent5">
            <a:hueOff val="0"/>
            <a:satOff val="0"/>
            <a:lumOff val="0"/>
            <a:alpha val="100000"/>
          </a:schemeClr>
        </a:fillRef>
        <a:effectRef idx="3">
          <a:scrgbClr r="0" g="0" b="0"/>
        </a:effectRef>
        <a:fontRef idx="minor">
          <a:schemeClr val="lt1"/>
        </a:fontRef>
      </dsp:style>
      <dsp:txBody>
        <a:bodyPr vert="horz" wrap="square" lIns="68580" tIns="68580" rIns="68580" bIns="6858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sz="1800">
              <a:latin typeface="+mj-ea"/>
              <a:cs typeface="+mj-ea"/>
            </a:rPr>
            <a:t>In today's hyperconnected world, the airline industry stands as a beaconof modernity, facilitating global mobility and connectivity at an unprecedented scale. </a:t>
          </a:r>
          <a:r>
            <a:rPr sz="1800">
              <a:latin typeface="+mj-ea"/>
              <a:cs typeface="+mj-ea"/>
            </a:rPr>
            <a:t>Within this dynamic landscape, airlines vie not onlyfor market share but, crucially, for customer satisfaction. </a:t>
          </a:r>
          <a:endParaRPr sz="1800">
            <a:latin typeface="+mj-ea"/>
            <a:cs typeface="+mj-ea"/>
          </a:endParaRPr>
        </a:p>
      </dsp:txBody>
      <dsp:txXfrm>
        <a:off x="0" y="0"/>
        <a:ext cx="4982845" cy="2026920"/>
      </dsp:txXfrm>
    </dsp:sp>
    <dsp:sp modelId="{017E0DF0-1DCE-4B4A-9FCC-E9A471BACEF8}">
      <dsp:nvSpPr>
        <dsp:cNvPr id="4" name="Rounded Rectangle 3"/>
        <dsp:cNvSpPr/>
      </dsp:nvSpPr>
      <dsp:spPr bwMode="white">
        <a:xfrm>
          <a:off x="0" y="2614233"/>
          <a:ext cx="4982845" cy="2026920"/>
        </a:xfrm>
        <a:prstGeom prst="roundRect">
          <a:avLst/>
        </a:prstGeom>
      </dsp:spPr>
      <dsp:style>
        <a:lnRef idx="0">
          <a:schemeClr val="lt1"/>
        </a:lnRef>
        <a:fillRef idx="3">
          <a:schemeClr val="accent5">
            <a:hueOff val="-6780000"/>
            <a:satOff val="-17254"/>
            <a:lumOff val="-11764"/>
            <a:alpha val="100000"/>
          </a:schemeClr>
        </a:fillRef>
        <a:effectRef idx="3">
          <a:scrgbClr r="0" g="0" b="0"/>
        </a:effectRef>
        <a:fontRef idx="minor">
          <a:schemeClr val="lt1"/>
        </a:fontRef>
      </dsp:style>
      <dsp:txBody>
        <a:bodyPr vert="horz" wrap="square" lIns="60960" tIns="60960" rIns="60960" bIns="609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GB" sz="1600">
              <a:latin typeface="+mj-ea"/>
              <a:cs typeface="+mj-ea"/>
            </a:rPr>
            <a:t>Understandingand predicting the intricate nuances of passenger sentiment is no longer just a competitive advantage; it's a strategic imperative. Within this context, our project aims to utilize machine learning to decipher andpredict the satisfaction levels of air passengers traveling with Ratra Airlines.</a:t>
          </a:r>
          <a:endParaRPr lang="en-GB" sz="1600">
            <a:latin typeface="+mj-ea"/>
            <a:cs typeface="+mj-ea"/>
          </a:endParaRPr>
        </a:p>
      </dsp:txBody>
      <dsp:txXfrm>
        <a:off x="0" y="2614233"/>
        <a:ext cx="4982845" cy="20269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4C44E70-B830-42D3-B9BE-6CE9BF4DC6DE}"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E4C44E70-B830-42D3-B9BE-6CE9BF4DC6DE}"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E4C44E70-B830-42D3-B9BE-6CE9BF4DC6DE}"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4C44E70-B830-42D3-B9BE-6CE9BF4DC6DE}"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E4C44E70-B830-42D3-B9BE-6CE9BF4DC6DE}"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4C44E70-B830-42D3-B9BE-6CE9BF4DC6DE}"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5" name="Date Placeholder 4"/>
          <p:cNvSpPr>
            <a:spLocks noGrp="1"/>
          </p:cNvSpPr>
          <p:nvPr>
            <p:ph type="dt" sz="half" idx="10"/>
          </p:nvPr>
        </p:nvSpPr>
        <p:spPr/>
        <p:txBody>
          <a:bodyPr/>
          <a:lstStyle/>
          <a:p>
            <a:fld id="{E4C44E70-B830-42D3-B9BE-6CE9BF4DC6DE}"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7" name="Date Placeholder 6"/>
          <p:cNvSpPr>
            <a:spLocks noGrp="1"/>
          </p:cNvSpPr>
          <p:nvPr>
            <p:ph type="dt" sz="half" idx="10"/>
          </p:nvPr>
        </p:nvSpPr>
        <p:spPr/>
        <p:txBody>
          <a:bodyPr/>
          <a:lstStyle/>
          <a:p>
            <a:fld id="{E4C44E70-B830-42D3-B9BE-6CE9BF4DC6DE}" type="datetimeFigureOut">
              <a:rPr lang="en-GB" smtClean="0"/>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4C44E70-B830-42D3-B9BE-6CE9BF4DC6DE}" type="datetimeFigureOut">
              <a:rPr lang="en-GB"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C44E70-B830-42D3-B9BE-6CE9BF4DC6DE}" type="datetimeFigureOut">
              <a:rPr lang="en-GB" smtClean="0"/>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4C44E70-B830-42D3-B9BE-6CE9BF4DC6DE}"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E4C44E70-B830-42D3-B9BE-6CE9BF4DC6DE}"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4C44E70-B830-42D3-B9BE-6CE9BF4DC6DE}"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E4C44E70-B830-42D3-B9BE-6CE9BF4DC6DE}"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p>
            <a:fld id="{E4C44E70-B830-42D3-B9BE-6CE9BF4DC6DE}"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4C44E70-B830-42D3-B9BE-6CE9BF4DC6DE}"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5" name="Date Placeholder 4"/>
          <p:cNvSpPr>
            <a:spLocks noGrp="1"/>
          </p:cNvSpPr>
          <p:nvPr>
            <p:ph type="dt" sz="half" idx="10"/>
          </p:nvPr>
        </p:nvSpPr>
        <p:spPr/>
        <p:txBody>
          <a:bodyPr/>
          <a:lstStyle/>
          <a:p>
            <a:fld id="{E4C44E70-B830-42D3-B9BE-6CE9BF4DC6DE}"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7" name="Date Placeholder 6"/>
          <p:cNvSpPr>
            <a:spLocks noGrp="1"/>
          </p:cNvSpPr>
          <p:nvPr>
            <p:ph type="dt" sz="half" idx="10"/>
          </p:nvPr>
        </p:nvSpPr>
        <p:spPr/>
        <p:txBody>
          <a:bodyPr/>
          <a:lstStyle/>
          <a:p>
            <a:fld id="{E4C44E70-B830-42D3-B9BE-6CE9BF4DC6DE}" type="datetimeFigureOut">
              <a:rPr lang="en-GB" smtClean="0"/>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4C44E70-B830-42D3-B9BE-6CE9BF4DC6DE}" type="datetimeFigureOut">
              <a:rPr lang="en-GB"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C44E70-B830-42D3-B9BE-6CE9BF4DC6DE}" type="datetimeFigureOut">
              <a:rPr lang="en-GB" smtClean="0"/>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4C44E70-B830-42D3-B9BE-6CE9BF4DC6DE}"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4C44E70-B830-42D3-B9BE-6CE9BF4DC6DE}"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A09D701-7A3A-4DB7-8ACD-A52E93456C0D}" type="slidenum">
              <a:rPr lang="en-GB" smtClean="0"/>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C44E70-B830-42D3-B9BE-6CE9BF4DC6DE}" type="datetimeFigureOut">
              <a:rPr lang="en-GB" smtClean="0"/>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09D701-7A3A-4DB7-8ACD-A52E93456C0D}" type="slidenum">
              <a:rPr lang="en-GB" smtClean="0"/>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C44E70-B830-42D3-B9BE-6CE9BF4DC6DE}" type="datetimeFigureOut">
              <a:rPr lang="en-GB" smtClean="0"/>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09D701-7A3A-4DB7-8ACD-A52E93456C0D}" type="slidenum">
              <a:rPr lang="en-GB" smtClean="0"/>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GIF"/></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a:extLst>
              <a:ext uri="{28A0092B-C50C-407E-A947-70E740481C1C}">
                <a14:useLocalDpi xmlns:a14="http://schemas.microsoft.com/office/drawing/2010/main" val="0"/>
              </a:ext>
            </a:extLst>
          </a:blip>
          <a:stretch>
            <a:fillRect/>
          </a:stretch>
        </p:blipFill>
        <p:spPr>
          <a:xfrm>
            <a:off x="4190365" y="125730"/>
            <a:ext cx="3811270" cy="1833880"/>
          </a:xfrm>
          <a:prstGeom prst="rect">
            <a:avLst/>
          </a:prstGeom>
        </p:spPr>
      </p:pic>
      <p:sp>
        <p:nvSpPr>
          <p:cNvPr id="3" name="Rectangle 2"/>
          <p:cNvSpPr/>
          <p:nvPr/>
        </p:nvSpPr>
        <p:spPr>
          <a:xfrm>
            <a:off x="331470" y="1833880"/>
            <a:ext cx="11860530" cy="4307205"/>
          </a:xfrm>
          <a:prstGeom prst="rect">
            <a:avLst/>
          </a:prstGeom>
        </p:spPr>
        <p:txBody>
          <a:bodyPr wrap="square">
            <a:noAutofit/>
          </a:bodyPr>
          <a:lstStyle/>
          <a:p>
            <a:pPr algn="ctr">
              <a:lnSpc>
                <a:spcPct val="100000"/>
              </a:lnSpc>
              <a:spcAft>
                <a:spcPts val="800"/>
              </a:spcAft>
            </a:pPr>
            <a:r>
              <a:rPr lang="en-GB" sz="2000" b="1" dirty="0">
                <a:latin typeface="Times New Roman" panose="02020603050405020304" pitchFamily="18" charset="0"/>
                <a:ea typeface="Times New Roman" panose="02020603050405020304" pitchFamily="18" charset="0"/>
                <a:cs typeface="Times New Roman" panose="02020603050405020304" pitchFamily="18" charset="0"/>
              </a:rPr>
              <a:t>SCHOOL OF COMPUTING, ENGINEERING AND DIGITAL TECHNOLOGY</a:t>
            </a:r>
            <a:endParaRPr lang="en-GB" sz="1200" b="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0000"/>
              </a:lnSpc>
              <a:spcAft>
                <a:spcPts val="800"/>
              </a:spcAft>
            </a:pPr>
            <a:r>
              <a:rPr lang="en-GB" sz="2000" b="1" dirty="0">
                <a:latin typeface="Times New Roman" panose="02020603050405020304" pitchFamily="18" charset="0"/>
                <a:ea typeface="Times New Roman" panose="02020603050405020304" pitchFamily="18" charset="0"/>
                <a:cs typeface="Times New Roman" panose="02020603050405020304" pitchFamily="18" charset="0"/>
              </a:rPr>
              <a:t>MSc Computer Science</a:t>
            </a:r>
            <a:endParaRPr lang="en-GB" sz="2000" b="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25000"/>
              </a:lnSpc>
              <a:spcAft>
                <a:spcPts val="800"/>
              </a:spcAft>
            </a:pPr>
            <a:endParaRPr lang="en-GB" sz="1400"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25000"/>
              </a:lnSpc>
              <a:spcAft>
                <a:spcPts val="800"/>
              </a:spcAft>
            </a:pPr>
            <a:endParaRPr lang="en-GB" sz="1400"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25000"/>
              </a:lnSpc>
              <a:spcAft>
                <a:spcPts val="800"/>
              </a:spcAft>
            </a:pPr>
            <a:r>
              <a:rPr lang="en-US" altLang="en-GB" sz="2400" b="1" dirty="0">
                <a:gradFill>
                  <a:gsLst>
                    <a:gs pos="0">
                      <a:srgbClr val="14CD68"/>
                    </a:gs>
                    <a:gs pos="100000">
                      <a:srgbClr val="035C7D"/>
                    </a:gs>
                  </a:gsLst>
                  <a:lin scaled="0"/>
                </a:gradFill>
                <a:latin typeface="Times New Roman" panose="02020603050405020304" pitchFamily="18" charset="0"/>
                <a:ea typeface="Times New Roman" panose="02020603050405020304" pitchFamily="18" charset="0"/>
                <a:cs typeface="Times New Roman" panose="02020603050405020304" pitchFamily="18" charset="0"/>
              </a:rPr>
              <a:t>Machine Learning</a:t>
            </a:r>
            <a:endParaRPr lang="en-US" altLang="en-GB" sz="2400" b="1" dirty="0">
              <a:gradFill>
                <a:gsLst>
                  <a:gs pos="0">
                    <a:srgbClr val="14CD68"/>
                  </a:gs>
                  <a:gs pos="100000">
                    <a:srgbClr val="035C7D"/>
                  </a:gs>
                </a:gsLst>
                <a:lin scaled="0"/>
              </a:gradFill>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25000"/>
              </a:lnSpc>
              <a:spcAft>
                <a:spcPts val="800"/>
              </a:spcAft>
            </a:pPr>
            <a:endParaRPr lang="en-US" altLang="en-GB" sz="2400" b="1" dirty="0">
              <a:gradFill>
                <a:gsLst>
                  <a:gs pos="0">
                    <a:srgbClr val="14CD68"/>
                  </a:gs>
                  <a:gs pos="100000">
                    <a:srgbClr val="035C7D"/>
                  </a:gs>
                </a:gsLst>
                <a:lin scaled="0"/>
              </a:gradFill>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25000"/>
              </a:lnSpc>
              <a:spcAft>
                <a:spcPts val="800"/>
              </a:spcAft>
            </a:pPr>
            <a:endParaRPr lang="en-GB" sz="2400" b="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25000"/>
              </a:lnSpc>
              <a:spcAft>
                <a:spcPts val="800"/>
              </a:spcAft>
            </a:pPr>
            <a:r>
              <a:rPr lang="en-US" altLang="en-GB" sz="2000" b="1" dirty="0">
                <a:latin typeface="Times New Roman" panose="02020603050405020304" pitchFamily="18" charset="0"/>
                <a:ea typeface="Times New Roman" panose="02020603050405020304" pitchFamily="18" charset="0"/>
                <a:cs typeface="Times New Roman" panose="02020603050405020304" pitchFamily="18" charset="0"/>
                <a:sym typeface="+mn-ea"/>
              </a:rPr>
              <a:t>D3658893 - </a:t>
            </a:r>
            <a:r>
              <a:rPr lang="en-US" altLang="en-GB" sz="2000" b="1" dirty="0">
                <a:latin typeface="Times New Roman" panose="02020603050405020304" pitchFamily="18" charset="0"/>
                <a:ea typeface="Times New Roman" panose="02020603050405020304" pitchFamily="18" charset="0"/>
                <a:cs typeface="Times New Roman" panose="02020603050405020304" pitchFamily="18" charset="0"/>
                <a:sym typeface="+mn-ea"/>
              </a:rPr>
              <a:t>Arifa Saeed</a:t>
            </a:r>
            <a:endParaRPr lang="en-GB" sz="2000"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25000"/>
              </a:lnSpc>
              <a:spcAft>
                <a:spcPts val="800"/>
              </a:spcAft>
            </a:pPr>
            <a:r>
              <a:rPr lang="en-US" altLang="en-GB" sz="2000" b="1" dirty="0">
                <a:latin typeface="Times New Roman" panose="02020603050405020304" pitchFamily="18" charset="0"/>
                <a:ea typeface="Times New Roman" panose="02020603050405020304" pitchFamily="18" charset="0"/>
                <a:cs typeface="Times New Roman" panose="02020603050405020304" pitchFamily="18" charset="0"/>
                <a:sym typeface="+mn-ea"/>
              </a:rPr>
              <a:t>Academic Year </a:t>
            </a:r>
            <a:r>
              <a:rPr lang="en-GB" sz="2000" b="1"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altLang="en-GB" sz="2000" b="1" dirty="0">
                <a:latin typeface="Times New Roman" panose="02020603050405020304" pitchFamily="18" charset="0"/>
                <a:ea typeface="Times New Roman" panose="02020603050405020304" pitchFamily="18" charset="0"/>
                <a:cs typeface="Times New Roman" panose="02020603050405020304" pitchFamily="18" charset="0"/>
                <a:sym typeface="+mn-ea"/>
              </a:rPr>
              <a:t>2023/2034</a:t>
            </a:r>
            <a:endParaRPr lang="en-US" altLang="en-GB"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25000"/>
              </a:lnSpc>
              <a:spcAft>
                <a:spcPts val="800"/>
              </a:spcAft>
            </a:pPr>
            <a:endParaRPr lang="en-GB" sz="2400" b="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25000"/>
              </a:lnSpc>
              <a:spcAft>
                <a:spcPts val="800"/>
              </a:spcAft>
            </a:pPr>
            <a:endParaRPr lang="en-GB" sz="2400" b="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25000"/>
              </a:lnSpc>
              <a:spcAft>
                <a:spcPts val="800"/>
              </a:spcAft>
            </a:pPr>
            <a:endParaRPr lang="en-GB" sz="1600" b="1" dirty="0">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25000"/>
              </a:lnSpc>
              <a:spcAft>
                <a:spcPts val="800"/>
              </a:spcAft>
            </a:pPr>
            <a:endParaRPr lang="en-US" altLang="en-GB"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56845" y="1505585"/>
            <a:ext cx="5899785" cy="4164330"/>
            <a:chOff x="247" y="1339"/>
            <a:chExt cx="9291" cy="6558"/>
          </a:xfrm>
        </p:grpSpPr>
        <p:sp>
          <p:nvSpPr>
            <p:cNvPr id="4" name="TextBox 3"/>
            <p:cNvSpPr txBox="1"/>
            <p:nvPr/>
          </p:nvSpPr>
          <p:spPr>
            <a:xfrm>
              <a:off x="1581" y="1339"/>
              <a:ext cx="6214" cy="2097"/>
            </a:xfrm>
            <a:prstGeom prst="rect">
              <a:avLst/>
            </a:prstGeom>
            <a:noFill/>
          </p:spPr>
          <p:txBody>
            <a:bodyPr wrap="square" rtlCol="0">
              <a:noAutofit/>
            </a:bodyPr>
            <a:lstStyle/>
            <a:p>
              <a:pPr algn="ctr"/>
              <a:r>
                <a:rPr lang="en-GB" sz="3600" b="1" dirty="0">
                  <a:gradFill>
                    <a:gsLst>
                      <a:gs pos="0">
                        <a:srgbClr val="14CD68"/>
                      </a:gs>
                      <a:gs pos="100000">
                        <a:srgbClr val="0B6E38"/>
                      </a:gs>
                    </a:gsLst>
                    <a:lin scaled="0"/>
                  </a:gradFill>
                </a:rPr>
                <a:t>POWERPOINT PRESENTATION</a:t>
              </a:r>
              <a:endParaRPr lang="en-GB" sz="3600" b="1" dirty="0">
                <a:gradFill>
                  <a:gsLst>
                    <a:gs pos="0">
                      <a:srgbClr val="14CD68"/>
                    </a:gs>
                    <a:gs pos="100000">
                      <a:srgbClr val="0B6E38"/>
                    </a:gs>
                  </a:gsLst>
                  <a:lin scaled="0"/>
                </a:gradFill>
              </a:endParaRPr>
            </a:p>
          </p:txBody>
        </p:sp>
        <p:sp>
          <p:nvSpPr>
            <p:cNvPr id="5" name="TextBox 4"/>
            <p:cNvSpPr txBox="1"/>
            <p:nvPr/>
          </p:nvSpPr>
          <p:spPr>
            <a:xfrm>
              <a:off x="3943" y="3891"/>
              <a:ext cx="1274" cy="1016"/>
            </a:xfrm>
            <a:prstGeom prst="rect">
              <a:avLst/>
            </a:prstGeom>
            <a:noFill/>
          </p:spPr>
          <p:txBody>
            <a:bodyPr wrap="square" rtlCol="0">
              <a:spAutoFit/>
            </a:bodyPr>
            <a:lstStyle/>
            <a:p>
              <a:r>
                <a:rPr lang="en-GB" sz="3600" b="1" dirty="0">
                  <a:gradFill>
                    <a:gsLst>
                      <a:gs pos="0">
                        <a:srgbClr val="E30000"/>
                      </a:gs>
                      <a:gs pos="100000">
                        <a:srgbClr val="760303"/>
                      </a:gs>
                    </a:gsLst>
                    <a:lin scaled="0"/>
                  </a:gradFill>
                </a:rPr>
                <a:t>ON</a:t>
              </a:r>
              <a:endParaRPr lang="en-GB" sz="3600" b="1" dirty="0">
                <a:gradFill>
                  <a:gsLst>
                    <a:gs pos="0">
                      <a:srgbClr val="E30000"/>
                    </a:gs>
                    <a:gs pos="100000">
                      <a:srgbClr val="760303"/>
                    </a:gs>
                  </a:gsLst>
                  <a:lin scaled="0"/>
                </a:gradFill>
              </a:endParaRPr>
            </a:p>
          </p:txBody>
        </p:sp>
        <p:sp>
          <p:nvSpPr>
            <p:cNvPr id="8" name="Rectangle 7"/>
            <p:cNvSpPr/>
            <p:nvPr/>
          </p:nvSpPr>
          <p:spPr>
            <a:xfrm>
              <a:off x="247" y="5621"/>
              <a:ext cx="9291" cy="227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400" b="1" cap="none" spc="0" dirty="0">
                  <a:gradFill>
                    <a:gsLst>
                      <a:gs pos="0">
                        <a:srgbClr val="FECF40"/>
                      </a:gs>
                      <a:gs pos="100000">
                        <a:srgbClr val="846C21"/>
                      </a:gs>
                    </a:gsLst>
                    <a:lin scaled="0"/>
                  </a:gradFill>
                  <a:effectLst>
                    <a:outerShdw blurRad="38100" dist="19050" dir="2700000" algn="tl" rotWithShape="0">
                      <a:schemeClr val="dk1">
                        <a:alpha val="40000"/>
                      </a:schemeClr>
                    </a:outerShdw>
                  </a:effectLst>
                </a:rPr>
                <a:t>Predicting Air Passenger </a:t>
              </a:r>
              <a:endParaRPr lang="en-US" sz="4400" b="1" cap="none" spc="0" dirty="0">
                <a:gradFill>
                  <a:gsLst>
                    <a:gs pos="0">
                      <a:srgbClr val="FECF40"/>
                    </a:gs>
                    <a:gs pos="100000">
                      <a:srgbClr val="846C21"/>
                    </a:gs>
                  </a:gsLst>
                  <a:lin scaled="0"/>
                </a:gradFill>
                <a:effectLst>
                  <a:outerShdw blurRad="38100" dist="19050" dir="2700000" algn="tl" rotWithShape="0">
                    <a:schemeClr val="dk1">
                      <a:alpha val="40000"/>
                    </a:schemeClr>
                  </a:outerShdw>
                </a:effectLst>
              </a:endParaRPr>
            </a:p>
            <a:p>
              <a:pPr algn="ctr"/>
              <a:r>
                <a:rPr lang="en-US" sz="4400" b="1" cap="none" spc="0" dirty="0">
                  <a:gradFill>
                    <a:gsLst>
                      <a:gs pos="0">
                        <a:srgbClr val="FECF40"/>
                      </a:gs>
                      <a:gs pos="100000">
                        <a:srgbClr val="846C21"/>
                      </a:gs>
                    </a:gsLst>
                    <a:lin scaled="0"/>
                  </a:gradFill>
                  <a:effectLst>
                    <a:outerShdw blurRad="38100" dist="19050" dir="2700000" algn="tl" rotWithShape="0">
                      <a:schemeClr val="dk1">
                        <a:alpha val="40000"/>
                      </a:schemeClr>
                    </a:outerShdw>
                  </a:effectLst>
                </a:rPr>
                <a:t>Satisfaction</a:t>
              </a:r>
              <a:endParaRPr lang="en-US" sz="4400" b="1" cap="none" spc="0" dirty="0">
                <a:gradFill>
                  <a:gsLst>
                    <a:gs pos="0">
                      <a:srgbClr val="FECF40"/>
                    </a:gs>
                    <a:gs pos="100000">
                      <a:srgbClr val="846C21"/>
                    </a:gs>
                  </a:gsLst>
                  <a:lin scaled="0"/>
                </a:gradFill>
                <a:effectLst>
                  <a:outerShdw blurRad="38100" dist="19050" dir="2700000" algn="tl" rotWithShape="0">
                    <a:schemeClr val="dk1">
                      <a:alpha val="40000"/>
                    </a:schemeClr>
                  </a:outerShdw>
                </a:effectLst>
              </a:endParaRPr>
            </a:p>
          </p:txBody>
        </p:sp>
      </p:grpSp>
      <p:pic>
        <p:nvPicPr>
          <p:cNvPr id="6" name="Picture 5" descr="1681227328288"/>
          <p:cNvPicPr>
            <a:picLocks noChangeAspect="1"/>
          </p:cNvPicPr>
          <p:nvPr/>
        </p:nvPicPr>
        <p:blipFill>
          <a:blip r:embed="rId1"/>
          <a:stretch>
            <a:fillRect/>
          </a:stretch>
        </p:blipFill>
        <p:spPr>
          <a:xfrm>
            <a:off x="5767070" y="-238760"/>
            <a:ext cx="6226810" cy="6627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Background pattern&#10;&#10;Description automatically generated"/>
          <p:cNvPicPr>
            <a:picLocks noChangeAspect="1"/>
          </p:cNvPicPr>
          <p:nvPr/>
        </p:nvPicPr>
        <p:blipFill rotWithShape="1">
          <a:blip r:embed="rId1"/>
          <a:srcRect l="18227" r="21634" b="-1"/>
          <a:stretch>
            <a:fillRect/>
          </a:stretch>
        </p:blipFill>
        <p:spPr>
          <a:xfrm>
            <a:off x="5833976" y="10"/>
            <a:ext cx="6394152" cy="6857990"/>
          </a:xfrm>
          <a:prstGeom prst="rect">
            <a:avLst/>
          </a:prstGeom>
        </p:spPr>
      </p:pic>
      <p:grpSp>
        <p:nvGrpSpPr>
          <p:cNvPr id="17" name="Group 16"/>
          <p:cNvGrpSpPr>
            <a:grpSpLocks noGrp="1" noRot="1" noChangeAspect="1" noMove="1" noResize="1" noUngrp="1"/>
          </p:cNvGrpSpPr>
          <p:nvPr/>
        </p:nvGrpSpPr>
        <p:grpSpPr>
          <a:xfrm>
            <a:off x="5579564" y="0"/>
            <a:ext cx="6648564" cy="6858000"/>
            <a:chOff x="5705128" y="0"/>
            <a:chExt cx="6648564" cy="6858000"/>
          </a:xfrm>
        </p:grpSpPr>
        <p:sp>
          <p:nvSpPr>
            <p:cNvPr id="18" name="Freeform: Shape 17"/>
            <p:cNvSpPr/>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p:cNvSpPr/>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21"/>
            <p:cNvSpPr/>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8002325" y="464846"/>
            <a:ext cx="3802276" cy="52563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kern="1200" dirty="0">
                <a:solidFill>
                  <a:schemeClr val="tx1"/>
                </a:solidFill>
                <a:latin typeface="+mj-lt"/>
                <a:ea typeface="+mj-ea"/>
                <a:cs typeface="+mj-cs"/>
              </a:rPr>
              <a:t>Introduction</a:t>
            </a:r>
            <a:endParaRPr lang="en-US" sz="4800" b="1" kern="1200" dirty="0">
              <a:solidFill>
                <a:schemeClr val="tx1"/>
              </a:solidFill>
              <a:latin typeface="+mj-lt"/>
              <a:ea typeface="+mj-ea"/>
              <a:cs typeface="+mj-cs"/>
            </a:endParaRPr>
          </a:p>
        </p:txBody>
      </p:sp>
      <p:graphicFrame>
        <p:nvGraphicFramePr>
          <p:cNvPr id="5" name="TextBox 2"/>
          <p:cNvGraphicFramePr/>
          <p:nvPr/>
        </p:nvGraphicFramePr>
        <p:xfrm>
          <a:off x="528320" y="1429385"/>
          <a:ext cx="4982845" cy="5041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p:cNvSpPr>
            <a:spLocks noGrp="1" noRot="1" noChangeAspect="1" noMove="1" noResize="1" noEditPoints="1" noAdjustHandles="1" noChangeArrowheads="1" noChangeShapeType="1" noTextEdit="1"/>
          </p:cNvSpPr>
          <p:nvPr/>
        </p:nvSpPr>
        <p:spPr bwMode="auto">
          <a:xfrm>
            <a:off x="4144704" y="63284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gradFill>
            <a:gsLst>
              <a:gs pos="0">
                <a:srgbClr val="007BD3"/>
              </a:gs>
              <a:gs pos="100000">
                <a:srgbClr val="034373"/>
              </a:gs>
            </a:gsLst>
            <a:lin scaled="0"/>
          </a:gradFill>
          <a:ln>
            <a:noFill/>
          </a:ln>
        </p:spPr>
        <p:txBody>
          <a:bodyPr vert="horz" wrap="square" lIns="91440" tIns="45720" rIns="91440" bIns="45720" numCol="1" anchor="t" anchorCtr="0" compatLnSpc="1"/>
          <a:lstStyle/>
          <a:p>
            <a:endParaRPr lang="en-US"/>
          </a:p>
        </p:txBody>
      </p:sp>
      <p:sp>
        <p:nvSpPr>
          <p:cNvPr id="12" name="Freeform 7"/>
          <p:cNvSpPr>
            <a:spLocks noGrp="1" noRot="1" noChangeAspect="1" noMove="1" noResize="1" noEditPoints="1" noAdjustHandles="1" noChangeArrowheads="1" noChangeShapeType="1" noTextEdit="1"/>
          </p:cNvSpPr>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gradFill>
            <a:gsLst>
              <a:gs pos="0">
                <a:srgbClr val="14CD68"/>
              </a:gs>
              <a:gs pos="100000">
                <a:srgbClr val="0B6E38"/>
              </a:gs>
            </a:gsLst>
            <a:lin scaled="0"/>
          </a:gradFill>
          <a:ln>
            <a:noFill/>
          </a:ln>
        </p:spPr>
        <p:txBody>
          <a:bodyPr vert="horz" wrap="square" lIns="91440" tIns="45720" rIns="91440" bIns="45720" numCol="1" anchor="t" anchorCtr="0" compatLnSpc="1"/>
          <a:lstStyle/>
          <a:p>
            <a:endParaRPr lang="en-US"/>
          </a:p>
        </p:txBody>
      </p:sp>
      <p:sp>
        <p:nvSpPr>
          <p:cNvPr id="14" name="Freeform: Shape 13"/>
          <p:cNvSpPr>
            <a:spLocks noGrp="1" noRot="1" noChangeAspect="1" noMove="1" noResize="1" noEditPoints="1" noAdjustHandles="1" noChangeArrowheads="1" noChangeShapeType="1" noTextEdit="1"/>
          </p:cNvSpPr>
          <p:nvPr/>
        </p:nvSpPr>
        <p:spPr>
          <a:xfrm>
            <a:off x="627636" y="63291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gradFill>
            <a:gsLst>
              <a:gs pos="0">
                <a:srgbClr val="14CD68"/>
              </a:gs>
              <a:gs pos="100000">
                <a:srgbClr val="0B6E38"/>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p:cNvSpPr txBox="1"/>
          <p:nvPr/>
        </p:nvSpPr>
        <p:spPr>
          <a:xfrm>
            <a:off x="934872" y="982272"/>
            <a:ext cx="3388419" cy="45609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rgbClr val="FFFFFF"/>
                </a:solidFill>
                <a:latin typeface="+mj-lt"/>
                <a:ea typeface="+mj-ea"/>
                <a:cs typeface="+mj-cs"/>
              </a:rPr>
              <a:t>Problem Statement?</a:t>
            </a:r>
            <a:endParaRPr lang="en-US" sz="4000" b="1" kern="1200">
              <a:solidFill>
                <a:srgbClr val="FFFFFF"/>
              </a:solidFill>
              <a:latin typeface="+mj-lt"/>
              <a:ea typeface="+mj-ea"/>
              <a:cs typeface="+mj-cs"/>
            </a:endParaRPr>
          </a:p>
        </p:txBody>
      </p:sp>
      <p:sp>
        <p:nvSpPr>
          <p:cNvPr id="16" name="Rectangle 8"/>
          <p:cNvSpPr>
            <a:spLocks noGrp="1" noRot="1" noChangeAspect="1" noMove="1" noResize="1" noEditPoints="1" noAdjustHandles="1" noChangeArrowheads="1" noChangeShapeType="1" noTextEdit="1"/>
          </p:cNvSpPr>
          <p:nvPr/>
        </p:nvSpPr>
        <p:spPr bwMode="auto">
          <a:xfrm>
            <a:off x="4901782" y="1130052"/>
            <a:ext cx="6655597" cy="5251646"/>
          </a:xfrm>
          <a:prstGeom prst="rect">
            <a:avLst/>
          </a:prstGeom>
          <a:gradFill>
            <a:gsLst>
              <a:gs pos="0">
                <a:srgbClr val="007BD3"/>
              </a:gs>
              <a:gs pos="100000">
                <a:srgbClr val="034373"/>
              </a:gs>
            </a:gsLst>
            <a:lin scaled="0"/>
          </a:gradFill>
          <a:ln>
            <a:noFill/>
          </a:ln>
        </p:spPr>
        <p:txBody>
          <a:bodyPr vert="horz" wrap="square" lIns="91440" tIns="45720" rIns="91440" bIns="45720" numCol="1" anchor="t" anchorCtr="0" compatLnSpc="1"/>
          <a:lstStyle/>
          <a:p>
            <a:endParaRPr lang="en-US"/>
          </a:p>
        </p:txBody>
      </p:sp>
      <p:sp>
        <p:nvSpPr>
          <p:cNvPr id="3" name="TextBox 2"/>
          <p:cNvSpPr txBox="1"/>
          <p:nvPr/>
        </p:nvSpPr>
        <p:spPr>
          <a:xfrm>
            <a:off x="5221862" y="1719618"/>
            <a:ext cx="5948831" cy="4334629"/>
          </a:xfrm>
          <a:prstGeom prst="rect">
            <a:avLst/>
          </a:prstGeom>
        </p:spPr>
        <p:txBody>
          <a:bodyPr vert="horz" lIns="91440" tIns="45720" rIns="91440" bIns="45720" rtlCol="0" anchor="ctr"/>
          <a:lstStyle/>
          <a:p>
            <a:pPr marL="400050" indent="-342900">
              <a:lnSpc>
                <a:spcPct val="90000"/>
              </a:lnSpc>
              <a:spcAft>
                <a:spcPts val="600"/>
              </a:spcAft>
              <a:buFont typeface="Wingdings" panose="05000000000000000000" charset="0"/>
              <a:buChar char="o"/>
            </a:pPr>
            <a:r>
              <a:rPr lang="en-US" sz="2000">
                <a:solidFill>
                  <a:srgbClr val="FEFFFF"/>
                </a:solidFill>
                <a:latin typeface="+mj-ea"/>
                <a:cs typeface="+mj-ea"/>
              </a:rPr>
              <a:t>Ratra Airlines, like many others in the industry, is acutely aware of thepivotal role passenger satisfaction plays in ensuring long-termviabilityand success. However, quantifying and preempting passenger satisfactionposes a formidable challenge. Traditional feedback mechanisms oftenfall</a:t>
            </a:r>
            <a:endParaRPr lang="en-US" sz="2000">
              <a:solidFill>
                <a:srgbClr val="FEFFFF"/>
              </a:solidFill>
              <a:latin typeface="+mj-ea"/>
              <a:cs typeface="+mj-ea"/>
            </a:endParaRPr>
          </a:p>
          <a:p>
            <a:pPr marL="400050" indent="-342900">
              <a:lnSpc>
                <a:spcPct val="90000"/>
              </a:lnSpc>
              <a:spcAft>
                <a:spcPts val="600"/>
              </a:spcAft>
              <a:buFont typeface="Wingdings" panose="05000000000000000000" charset="0"/>
              <a:buChar char="o"/>
            </a:pPr>
            <a:r>
              <a:rPr lang="en-US" sz="2000">
                <a:solidFill>
                  <a:srgbClr val="FEFFFF"/>
                </a:solidFill>
                <a:latin typeface="+mj-ea"/>
                <a:cs typeface="+mj-ea"/>
              </a:rPr>
              <a:t>short, capturing only snapshots of the passenger experience and lackingthe predictive capabilities necessary for proactive intervention. Thus, our</a:t>
            </a:r>
            <a:endParaRPr lang="en-US" sz="2000">
              <a:solidFill>
                <a:srgbClr val="FEFFFF"/>
              </a:solidFill>
              <a:latin typeface="+mj-ea"/>
              <a:cs typeface="+mj-ea"/>
            </a:endParaRPr>
          </a:p>
          <a:p>
            <a:pPr marL="400050" indent="-342900">
              <a:lnSpc>
                <a:spcPct val="90000"/>
              </a:lnSpc>
              <a:spcAft>
                <a:spcPts val="600"/>
              </a:spcAft>
              <a:buFont typeface="Wingdings" panose="05000000000000000000" charset="0"/>
              <a:buChar char="o"/>
            </a:pPr>
            <a:r>
              <a:rPr lang="en-US" sz="2000">
                <a:solidFill>
                  <a:srgbClr val="FEFFFF"/>
                </a:solidFill>
                <a:latin typeface="+mj-ea"/>
                <a:cs typeface="+mj-ea"/>
              </a:rPr>
              <a:t>project aims to bridge this gap by developing a robust classificationmodel capable of discerning between satisfied passengers and those whoare neutral or dissatisfied based on a myriad of factors captured in a comprehensive survey.</a:t>
            </a:r>
            <a:endParaRPr lang="en-US" sz="2000">
              <a:solidFill>
                <a:srgbClr val="FEFFFF"/>
              </a:solidFill>
              <a:latin typeface="+mj-ea"/>
              <a:cs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a:grpSpLocks noGrp="1" noRot="1" noChangeAspect="1" noMove="1" noResize="1" noUngrp="1"/>
          </p:cNvGrpSpPr>
          <p:nvPr/>
        </p:nvGrpSpPr>
        <p:grpSpPr>
          <a:xfrm>
            <a:off x="409575" y="273685"/>
            <a:ext cx="11142345" cy="1858645"/>
            <a:chOff x="409710" y="635715"/>
            <a:chExt cx="11142208" cy="2482136"/>
          </a:xfrm>
          <a:gradFill>
            <a:gsLst>
              <a:gs pos="0">
                <a:srgbClr val="14CD68"/>
              </a:gs>
              <a:gs pos="100000">
                <a:srgbClr val="035C7D"/>
              </a:gs>
            </a:gsLst>
            <a:lin ang="5400000" scaled="0"/>
          </a:gradFill>
        </p:grpSpPr>
        <p:sp>
          <p:nvSpPr>
            <p:cNvPr id="30"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lstStyle/>
            <a:p>
              <a:endParaRPr lang="en-US"/>
            </a:p>
          </p:txBody>
        </p:sp>
        <p:sp>
          <p:nvSpPr>
            <p:cNvPr id="31"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lstStyle/>
            <a:p>
              <a:endParaRPr lang="en-US"/>
            </a:p>
          </p:txBody>
        </p:sp>
        <p:sp>
          <p:nvSpPr>
            <p:cNvPr id="36"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grpFill/>
            <a:ln>
              <a:noFill/>
            </a:ln>
          </p:spPr>
          <p:txBody>
            <a:bodyPr vert="horz" wrap="square" lIns="91440" tIns="45720" rIns="91440" bIns="45720" numCol="1" anchor="t" anchorCtr="0" compatLnSpc="1"/>
            <a:lstStyle/>
            <a:p>
              <a:endParaRPr lang="en-US"/>
            </a:p>
          </p:txBody>
        </p:sp>
        <p:sp>
          <p:nvSpPr>
            <p:cNvPr id="33"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lstStyle/>
            <a:p>
              <a:endParaRPr lang="en-US"/>
            </a:p>
          </p:txBody>
        </p:sp>
        <p:sp>
          <p:nvSpPr>
            <p:cNvPr id="34" name="Rectangle 33"/>
            <p:cNvSpPr>
              <a:spLocks noChangeArrowheads="1"/>
            </p:cNvSpPr>
            <p:nvPr/>
          </p:nvSpPr>
          <p:spPr bwMode="auto">
            <a:xfrm>
              <a:off x="644055" y="635715"/>
              <a:ext cx="10907863" cy="1541457"/>
            </a:xfrm>
            <a:prstGeom prst="rect">
              <a:avLst/>
            </a:prstGeom>
            <a:grpFill/>
            <a:ln>
              <a:noFill/>
            </a:ln>
          </p:spPr>
          <p:txBody>
            <a:bodyPr vert="horz" wrap="square" lIns="91440" tIns="45720" rIns="91440" bIns="45720" numCol="1" anchor="t" anchorCtr="0" compatLnSpc="1"/>
            <a:lstStyle/>
            <a:p>
              <a:endParaRPr lang="en-US"/>
            </a:p>
          </p:txBody>
        </p:sp>
      </p:grpSp>
      <p:sp>
        <p:nvSpPr>
          <p:cNvPr id="2" name="TextBox 1"/>
          <p:cNvSpPr txBox="1"/>
          <p:nvPr/>
        </p:nvSpPr>
        <p:spPr>
          <a:xfrm>
            <a:off x="1245235" y="379730"/>
            <a:ext cx="10306685" cy="104838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solidFill>
                  <a:srgbClr val="FFFFFF"/>
                </a:solidFill>
                <a:latin typeface="+mj-lt"/>
                <a:ea typeface="+mj-ea"/>
                <a:cs typeface="+mj-cs"/>
              </a:rPr>
              <a:t>Machine Learning Techniques:</a:t>
            </a:r>
            <a:endParaRPr lang="en-US" sz="4000" b="1">
              <a:solidFill>
                <a:srgbClr val="FFFFFF"/>
              </a:solidFill>
              <a:latin typeface="+mj-lt"/>
              <a:ea typeface="+mj-ea"/>
              <a:cs typeface="+mj-cs"/>
            </a:endParaRPr>
          </a:p>
        </p:txBody>
      </p:sp>
      <p:sp>
        <p:nvSpPr>
          <p:cNvPr id="3" name="TextBox 2"/>
          <p:cNvSpPr txBox="1"/>
          <p:nvPr/>
        </p:nvSpPr>
        <p:spPr>
          <a:xfrm>
            <a:off x="1531620" y="1830705"/>
            <a:ext cx="8673465" cy="4249420"/>
          </a:xfrm>
          <a:prstGeom prst="rect">
            <a:avLst/>
          </a:prstGeom>
        </p:spPr>
        <p:txBody>
          <a:bodyPr vert="horz" lIns="91440" tIns="45720" rIns="91440" bIns="45720" rtlCol="0"/>
          <a:lstStyle/>
          <a:p>
            <a:pPr marL="400050" indent="-342900">
              <a:lnSpc>
                <a:spcPct val="90000"/>
              </a:lnSpc>
              <a:spcAft>
                <a:spcPts val="600"/>
              </a:spcAft>
              <a:buFont typeface="Wingdings" panose="05000000000000000000" charset="0"/>
              <a:buChar char="o"/>
            </a:pPr>
            <a:r>
              <a:rPr lang="en-US" sz="2400">
                <a:latin typeface="+mj-ea"/>
                <a:cs typeface="+mj-ea"/>
              </a:rPr>
              <a:t>Handling Imbalanced Data:</a:t>
            </a:r>
            <a:endParaRPr lang="en-US" sz="2400">
              <a:latin typeface="+mj-ea"/>
              <a:cs typeface="+mj-ea"/>
            </a:endParaRPr>
          </a:p>
          <a:p>
            <a:pPr marL="57150" indent="0">
              <a:lnSpc>
                <a:spcPct val="90000"/>
              </a:lnSpc>
              <a:spcAft>
                <a:spcPts val="600"/>
              </a:spcAft>
              <a:buFont typeface="Wingdings" panose="05000000000000000000" charset="0"/>
              <a:buNone/>
            </a:pPr>
            <a:r>
              <a:rPr lang="en-US">
                <a:latin typeface="+mj-ea"/>
                <a:cs typeface="+mj-ea"/>
              </a:rPr>
              <a:t>In real-world datasets, class imbalances are common, where one classsignificantly outweighs the other. For instance, there may be far moresatisfied passengers than dissatisfied ones, or vice versa. To mitigatethisissue, various techniques can be employed:</a:t>
            </a:r>
            <a:endParaRPr lang="en-US">
              <a:latin typeface="+mj-ea"/>
              <a:cs typeface="+mj-ea"/>
            </a:endParaRPr>
          </a:p>
          <a:p>
            <a:pPr marL="57150" indent="0">
              <a:lnSpc>
                <a:spcPct val="90000"/>
              </a:lnSpc>
              <a:spcAft>
                <a:spcPts val="600"/>
              </a:spcAft>
              <a:buFont typeface="Wingdings" panose="05000000000000000000" charset="0"/>
              <a:buNone/>
            </a:pPr>
            <a:endParaRPr lang="en-US">
              <a:latin typeface="+mj-ea"/>
              <a:cs typeface="+mj-ea"/>
            </a:endParaRPr>
          </a:p>
          <a:p>
            <a:pPr marL="400050" indent="-342900">
              <a:lnSpc>
                <a:spcPct val="90000"/>
              </a:lnSpc>
              <a:spcAft>
                <a:spcPts val="600"/>
              </a:spcAft>
              <a:buFont typeface="Wingdings" panose="05000000000000000000" charset="0"/>
              <a:buChar char="o"/>
            </a:pPr>
            <a:r>
              <a:rPr lang="en-US" sz="2400">
                <a:latin typeface="+mj-ea"/>
                <a:cs typeface="+mj-ea"/>
              </a:rPr>
              <a:t>Resampling Methods:</a:t>
            </a:r>
            <a:endParaRPr lang="en-US" sz="2400">
              <a:latin typeface="+mj-ea"/>
              <a:cs typeface="+mj-ea"/>
            </a:endParaRPr>
          </a:p>
          <a:p>
            <a:pPr marL="57150" indent="0">
              <a:lnSpc>
                <a:spcPct val="90000"/>
              </a:lnSpc>
              <a:spcAft>
                <a:spcPts val="600"/>
              </a:spcAft>
              <a:buFont typeface="Wingdings" panose="05000000000000000000" charset="0"/>
              <a:buNone/>
            </a:pPr>
            <a:r>
              <a:rPr lang="en-US" sz="2000">
                <a:latin typeface="+mj-ea"/>
                <a:cs typeface="+mj-ea"/>
                <a:sym typeface="+mn-ea"/>
              </a:rPr>
              <a:t>Oversampling the minority class (e.g., dissatisfied passengers) or undersampling the majority class (e.g., satisfied passengers) canhelpbalance the dataset. </a:t>
            </a:r>
            <a:endParaRPr lang="en-US" sz="2000">
              <a:latin typeface="+mj-ea"/>
              <a:cs typeface="+mj-ea"/>
              <a:sym typeface="+mn-ea"/>
            </a:endParaRPr>
          </a:p>
          <a:p>
            <a:pPr marL="57150" indent="0">
              <a:lnSpc>
                <a:spcPct val="90000"/>
              </a:lnSpc>
              <a:spcAft>
                <a:spcPts val="600"/>
              </a:spcAft>
              <a:buFont typeface="Wingdings" panose="05000000000000000000" charset="0"/>
              <a:buNone/>
            </a:pPr>
            <a:endParaRPr lang="en-US" sz="2400">
              <a:latin typeface="+mj-ea"/>
              <a:cs typeface="+mj-ea"/>
            </a:endParaRPr>
          </a:p>
          <a:p>
            <a:pPr marL="400050" indent="-342900">
              <a:lnSpc>
                <a:spcPct val="90000"/>
              </a:lnSpc>
              <a:spcAft>
                <a:spcPts val="600"/>
              </a:spcAft>
              <a:buFont typeface="Wingdings" panose="05000000000000000000" charset="0"/>
              <a:buChar char="o"/>
            </a:pPr>
            <a:r>
              <a:rPr lang="en-US" sz="2400">
                <a:latin typeface="+mj-ea"/>
                <a:cs typeface="+mj-ea"/>
                <a:sym typeface="+mn-ea"/>
              </a:rPr>
              <a:t>Appropriate Metrics:</a:t>
            </a:r>
            <a:endParaRPr lang="en-US" sz="2400">
              <a:latin typeface="+mj-ea"/>
              <a:cs typeface="+mj-ea"/>
            </a:endParaRPr>
          </a:p>
          <a:p>
            <a:pPr marL="57150" algn="l">
              <a:lnSpc>
                <a:spcPct val="90000"/>
              </a:lnSpc>
              <a:spcAft>
                <a:spcPts val="600"/>
              </a:spcAft>
              <a:buClrTx/>
              <a:buSzTx/>
              <a:buFont typeface="Wingdings" panose="05000000000000000000" charset="0"/>
              <a:buNone/>
            </a:pPr>
            <a:r>
              <a:rPr lang="en-US" sz="2000">
                <a:latin typeface="+mj-ea"/>
                <a:cs typeface="+mj-ea"/>
              </a:rPr>
              <a:t>Metrics like precision, recall, F1-score, and ROC-AUCare moreinformative than accuracy when dealing with imbalanced data. </a:t>
            </a:r>
            <a:endParaRPr lang="en-US" sz="2000">
              <a:latin typeface="+mj-ea"/>
              <a:cs typeface="+mj-ea"/>
            </a:endParaRPr>
          </a:p>
          <a:p>
            <a:pPr marL="57150" indent="0">
              <a:lnSpc>
                <a:spcPct val="90000"/>
              </a:lnSpc>
              <a:spcAft>
                <a:spcPts val="600"/>
              </a:spcAft>
              <a:buFont typeface="Wingdings" panose="05000000000000000000" charset="0"/>
              <a:buNone/>
            </a:pPr>
            <a:endParaRPr lang="en-US" sz="2400">
              <a:latin typeface="+mj-ea"/>
              <a:cs typeface="+mj-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a:grpSpLocks noGrp="1" noRot="1" noChangeAspect="1" noMove="1" noResize="1" noUngrp="1"/>
          </p:cNvGrpSpPr>
          <p:nvPr/>
        </p:nvGrpSpPr>
        <p:grpSpPr>
          <a:xfrm>
            <a:off x="409575" y="273685"/>
            <a:ext cx="11142345" cy="1858645"/>
            <a:chOff x="409710" y="635715"/>
            <a:chExt cx="11142208" cy="2482136"/>
          </a:xfrm>
          <a:gradFill>
            <a:gsLst>
              <a:gs pos="0">
                <a:srgbClr val="7B32B2"/>
              </a:gs>
              <a:gs pos="100000">
                <a:srgbClr val="401A5D"/>
              </a:gs>
            </a:gsLst>
            <a:lin ang="5400000" scaled="0"/>
          </a:gradFill>
        </p:grpSpPr>
        <p:sp>
          <p:nvSpPr>
            <p:cNvPr id="30"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lstStyle/>
            <a:p>
              <a:endParaRPr lang="en-US"/>
            </a:p>
          </p:txBody>
        </p:sp>
        <p:sp>
          <p:nvSpPr>
            <p:cNvPr id="31"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lstStyle/>
            <a:p>
              <a:endParaRPr lang="en-US"/>
            </a:p>
          </p:txBody>
        </p:sp>
        <p:sp>
          <p:nvSpPr>
            <p:cNvPr id="36"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grpFill/>
            <a:ln>
              <a:noFill/>
            </a:ln>
          </p:spPr>
          <p:txBody>
            <a:bodyPr vert="horz" wrap="square" lIns="91440" tIns="45720" rIns="91440" bIns="45720" numCol="1" anchor="t" anchorCtr="0" compatLnSpc="1"/>
            <a:lstStyle/>
            <a:p>
              <a:endParaRPr lang="en-US"/>
            </a:p>
          </p:txBody>
        </p:sp>
        <p:sp>
          <p:nvSpPr>
            <p:cNvPr id="33"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lstStyle/>
            <a:p>
              <a:endParaRPr lang="en-US"/>
            </a:p>
          </p:txBody>
        </p:sp>
        <p:sp>
          <p:nvSpPr>
            <p:cNvPr id="34" name="Rectangle 33"/>
            <p:cNvSpPr>
              <a:spLocks noChangeArrowheads="1"/>
            </p:cNvSpPr>
            <p:nvPr/>
          </p:nvSpPr>
          <p:spPr bwMode="auto">
            <a:xfrm>
              <a:off x="644055" y="635715"/>
              <a:ext cx="10907863" cy="1541457"/>
            </a:xfrm>
            <a:prstGeom prst="rect">
              <a:avLst/>
            </a:prstGeom>
            <a:grpFill/>
            <a:ln>
              <a:noFill/>
            </a:ln>
          </p:spPr>
          <p:txBody>
            <a:bodyPr vert="horz" wrap="square" lIns="91440" tIns="45720" rIns="91440" bIns="45720" numCol="1" anchor="t" anchorCtr="0" compatLnSpc="1"/>
            <a:lstStyle/>
            <a:p>
              <a:endParaRPr lang="en-US"/>
            </a:p>
          </p:txBody>
        </p:sp>
      </p:grpSp>
      <p:sp>
        <p:nvSpPr>
          <p:cNvPr id="2" name="TextBox 1"/>
          <p:cNvSpPr txBox="1"/>
          <p:nvPr/>
        </p:nvSpPr>
        <p:spPr>
          <a:xfrm>
            <a:off x="1245235" y="379730"/>
            <a:ext cx="10306685" cy="104838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solidFill>
                  <a:srgbClr val="FFFFFF"/>
                </a:solidFill>
                <a:latin typeface="+mj-lt"/>
                <a:ea typeface="+mj-ea"/>
                <a:cs typeface="+mj-cs"/>
              </a:rPr>
              <a:t>Model Evaluation and Performance Metrics:</a:t>
            </a:r>
            <a:endParaRPr lang="en-US" sz="4000" b="1">
              <a:solidFill>
                <a:srgbClr val="FFFFFF"/>
              </a:solidFill>
              <a:latin typeface="+mj-lt"/>
              <a:ea typeface="+mj-ea"/>
              <a:cs typeface="+mj-cs"/>
            </a:endParaRPr>
          </a:p>
        </p:txBody>
      </p:sp>
      <p:sp>
        <p:nvSpPr>
          <p:cNvPr id="3" name="TextBox 2"/>
          <p:cNvSpPr txBox="1"/>
          <p:nvPr/>
        </p:nvSpPr>
        <p:spPr>
          <a:xfrm>
            <a:off x="1525270" y="1578610"/>
            <a:ext cx="9442450" cy="4951095"/>
          </a:xfrm>
          <a:prstGeom prst="rect">
            <a:avLst/>
          </a:prstGeom>
        </p:spPr>
        <p:txBody>
          <a:bodyPr vert="horz" lIns="91440" tIns="45720" rIns="91440" bIns="45720" rtlCol="0"/>
          <a:lstStyle/>
          <a:p>
            <a:pPr marL="400050" indent="-342900">
              <a:lnSpc>
                <a:spcPct val="90000"/>
              </a:lnSpc>
              <a:spcAft>
                <a:spcPts val="600"/>
              </a:spcAft>
              <a:buFont typeface="Wingdings" panose="05000000000000000000" charset="0"/>
              <a:buChar char="o"/>
            </a:pPr>
            <a:endParaRPr lang="en-US" sz="2000">
              <a:latin typeface="+mj-ea"/>
              <a:cs typeface="+mj-ea"/>
            </a:endParaRPr>
          </a:p>
          <a:p>
            <a:pPr marL="57150" indent="0">
              <a:lnSpc>
                <a:spcPct val="90000"/>
              </a:lnSpc>
              <a:spcAft>
                <a:spcPts val="600"/>
              </a:spcAft>
              <a:buFont typeface="Wingdings" panose="05000000000000000000" charset="0"/>
              <a:buNone/>
            </a:pPr>
            <a:r>
              <a:rPr lang="en-US" sz="2000">
                <a:latin typeface="+mj-ea"/>
                <a:cs typeface="+mj-ea"/>
              </a:rPr>
              <a:t>Assessing the performance of machine learning models is crucial for determining their effectiveness in addressing the problemat hand. </a:t>
            </a:r>
            <a:endParaRPr lang="en-US" sz="2000">
              <a:latin typeface="+mj-ea"/>
              <a:cs typeface="+mj-ea"/>
            </a:endParaRPr>
          </a:p>
          <a:p>
            <a:pPr marL="57150" indent="0">
              <a:lnSpc>
                <a:spcPct val="90000"/>
              </a:lnSpc>
              <a:spcAft>
                <a:spcPts val="600"/>
              </a:spcAft>
              <a:buFont typeface="Wingdings" panose="05000000000000000000" charset="0"/>
              <a:buNone/>
            </a:pPr>
            <a:endParaRPr lang="en-US" sz="2000">
              <a:latin typeface="+mj-ea"/>
              <a:cs typeface="+mj-ea"/>
            </a:endParaRPr>
          </a:p>
          <a:p>
            <a:pPr marL="400050" indent="-342900">
              <a:lnSpc>
                <a:spcPct val="90000"/>
              </a:lnSpc>
              <a:spcAft>
                <a:spcPts val="600"/>
              </a:spcAft>
              <a:buFont typeface="Wingdings" panose="05000000000000000000" charset="0"/>
              <a:buChar char="o"/>
            </a:pPr>
            <a:r>
              <a:rPr lang="en-US" sz="2000" b="1">
                <a:latin typeface="+mj-ea"/>
                <a:cs typeface="+mj-ea"/>
              </a:rPr>
              <a:t>Performance Metrics</a:t>
            </a:r>
            <a:r>
              <a:rPr lang="en-US" sz="2000">
                <a:latin typeface="+mj-ea"/>
                <a:cs typeface="+mj-ea"/>
              </a:rPr>
              <a:t>: Several metrics are commonly used to gauge model performance:</a:t>
            </a:r>
            <a:endParaRPr lang="en-US" sz="2000">
              <a:latin typeface="+mj-ea"/>
              <a:cs typeface="+mj-ea"/>
            </a:endParaRPr>
          </a:p>
          <a:p>
            <a:pPr marL="400050" indent="-342900">
              <a:lnSpc>
                <a:spcPct val="90000"/>
              </a:lnSpc>
              <a:spcAft>
                <a:spcPts val="600"/>
              </a:spcAft>
              <a:buFont typeface="Wingdings" panose="05000000000000000000" charset="0"/>
              <a:buChar char="o"/>
            </a:pPr>
            <a:r>
              <a:rPr lang="en-US" sz="2000" b="1">
                <a:latin typeface="+mj-ea"/>
                <a:cs typeface="+mj-ea"/>
              </a:rPr>
              <a:t>Accuracy</a:t>
            </a:r>
            <a:r>
              <a:rPr lang="en-US" sz="2000">
                <a:latin typeface="+mj-ea"/>
                <a:cs typeface="+mj-ea"/>
              </a:rPr>
              <a:t>:Measures the proportion of correctly classified instances.</a:t>
            </a:r>
            <a:endParaRPr lang="en-US" sz="2000">
              <a:latin typeface="+mj-ea"/>
              <a:cs typeface="+mj-ea"/>
            </a:endParaRPr>
          </a:p>
          <a:p>
            <a:pPr marL="400050" indent="-342900">
              <a:lnSpc>
                <a:spcPct val="90000"/>
              </a:lnSpc>
              <a:spcAft>
                <a:spcPts val="600"/>
              </a:spcAft>
              <a:buFont typeface="Wingdings" panose="05000000000000000000" charset="0"/>
              <a:buChar char="o"/>
            </a:pPr>
            <a:r>
              <a:rPr lang="en-US" sz="2000" b="1">
                <a:latin typeface="+mj-ea"/>
                <a:cs typeface="+mj-ea"/>
              </a:rPr>
              <a:t>Precision</a:t>
            </a:r>
            <a:r>
              <a:rPr lang="en-US" sz="2000">
                <a:latin typeface="+mj-ea"/>
                <a:cs typeface="+mj-ea"/>
              </a:rPr>
              <a:t>: Indicates the proportion of true positive predictions among all positivepredictions. </a:t>
            </a:r>
            <a:endParaRPr lang="en-US" sz="2000">
              <a:latin typeface="+mj-ea"/>
              <a:cs typeface="+mj-ea"/>
            </a:endParaRPr>
          </a:p>
          <a:p>
            <a:pPr marL="400050" indent="-342900">
              <a:lnSpc>
                <a:spcPct val="90000"/>
              </a:lnSpc>
              <a:spcAft>
                <a:spcPts val="600"/>
              </a:spcAft>
              <a:buFont typeface="Wingdings" panose="05000000000000000000" charset="0"/>
              <a:buChar char="o"/>
            </a:pPr>
            <a:r>
              <a:rPr lang="en-US" sz="2000" b="1">
                <a:latin typeface="+mj-ea"/>
                <a:cs typeface="+mj-ea"/>
              </a:rPr>
              <a:t>Recall</a:t>
            </a:r>
            <a:r>
              <a:rPr lang="en-US" sz="2000">
                <a:latin typeface="+mj-ea"/>
                <a:cs typeface="+mj-ea"/>
              </a:rPr>
              <a:t>:Measures the proportion of true positive predictions among all actual positive instances.</a:t>
            </a:r>
            <a:endParaRPr lang="en-US" sz="2000">
              <a:latin typeface="+mj-ea"/>
              <a:cs typeface="+mj-ea"/>
            </a:endParaRPr>
          </a:p>
          <a:p>
            <a:pPr marL="400050" indent="-342900">
              <a:lnSpc>
                <a:spcPct val="90000"/>
              </a:lnSpc>
              <a:spcAft>
                <a:spcPts val="600"/>
              </a:spcAft>
              <a:buFont typeface="Wingdings" panose="05000000000000000000" charset="0"/>
              <a:buChar char="o"/>
            </a:pPr>
            <a:r>
              <a:rPr lang="en-US" sz="2000">
                <a:latin typeface="+mj-ea"/>
                <a:cs typeface="+mj-ea"/>
              </a:rPr>
              <a:t> </a:t>
            </a:r>
            <a:r>
              <a:rPr lang="en-US" sz="2000" b="1">
                <a:latin typeface="+mj-ea"/>
                <a:cs typeface="+mj-ea"/>
              </a:rPr>
              <a:t>F1-score</a:t>
            </a:r>
            <a:r>
              <a:rPr lang="en-US" sz="2000">
                <a:latin typeface="+mj-ea"/>
                <a:cs typeface="+mj-ea"/>
              </a:rPr>
              <a:t>:Represents the harmonic mean of precision and recall, offeringabalanced assessment. </a:t>
            </a:r>
            <a:endParaRPr lang="en-US" sz="2000">
              <a:latin typeface="+mj-ea"/>
              <a:cs typeface="+mj-ea"/>
            </a:endParaRPr>
          </a:p>
          <a:p>
            <a:pPr marL="400050" indent="-342900">
              <a:lnSpc>
                <a:spcPct val="90000"/>
              </a:lnSpc>
              <a:spcAft>
                <a:spcPts val="600"/>
              </a:spcAft>
              <a:buFont typeface="Wingdings" panose="05000000000000000000" charset="0"/>
              <a:buChar char="o"/>
            </a:pPr>
            <a:r>
              <a:rPr lang="en-US" sz="2000" b="1">
                <a:latin typeface="+mj-ea"/>
                <a:cs typeface="+mj-ea"/>
              </a:rPr>
              <a:t>ROC-AUC</a:t>
            </a:r>
            <a:r>
              <a:rPr lang="en-US" sz="2000">
                <a:latin typeface="+mj-ea"/>
                <a:cs typeface="+mj-ea"/>
              </a:rPr>
              <a:t>: Denotes the area under the Receiver Operating Characteristic curve, reflecting the model's ability to distinguish between classes..</a:t>
            </a:r>
            <a:endParaRPr lang="en-US" sz="2000">
              <a:latin typeface="+mj-ea"/>
              <a:cs typeface="+mj-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2"/>
          <p:cNvSpPr txBox="1"/>
          <p:nvPr/>
        </p:nvSpPr>
        <p:spPr>
          <a:xfrm>
            <a:off x="1375410" y="1953260"/>
            <a:ext cx="9871075" cy="4660265"/>
          </a:xfrm>
          <a:prstGeom prst="rect">
            <a:avLst/>
          </a:prstGeom>
        </p:spPr>
        <p:txBody>
          <a:bodyPr vert="horz" lIns="91440" tIns="45720" rIns="91440" bIns="45720" rtlCol="0"/>
          <a:p>
            <a:pPr marL="400050" indent="-342900">
              <a:lnSpc>
                <a:spcPct val="90000"/>
              </a:lnSpc>
              <a:spcAft>
                <a:spcPts val="600"/>
              </a:spcAft>
              <a:buFont typeface="Wingdings" panose="05000000000000000000" charset="0"/>
              <a:buChar char="o"/>
            </a:pPr>
            <a:r>
              <a:rPr lang="en-US" sz="2400">
                <a:latin typeface="+mj-ea"/>
                <a:cs typeface="+mj-ea"/>
              </a:rPr>
              <a:t>Logistic Regression:</a:t>
            </a:r>
            <a:endParaRPr lang="en-US" sz="2400">
              <a:latin typeface="+mj-ea"/>
              <a:cs typeface="+mj-ea"/>
            </a:endParaRPr>
          </a:p>
          <a:p>
            <a:pPr marL="57150" indent="0">
              <a:lnSpc>
                <a:spcPct val="90000"/>
              </a:lnSpc>
              <a:spcAft>
                <a:spcPts val="600"/>
              </a:spcAft>
              <a:buFont typeface="Wingdings" panose="05000000000000000000" charset="0"/>
              <a:buNone/>
            </a:pPr>
            <a:r>
              <a:rPr lang="en-US">
                <a:latin typeface="+mj-ea"/>
                <a:cs typeface="+mj-ea"/>
              </a:rPr>
              <a:t>In the project, logistic regression is utilized as a binary classificationalgorithm to predict passenger satisfaction. It models the probabilityof abinary outcome based on features such as gender, age, type of travel, flight class, and various satisfaction ratings.</a:t>
            </a:r>
            <a:endParaRPr lang="en-US" sz="2400">
              <a:latin typeface="+mj-ea"/>
              <a:cs typeface="+mj-ea"/>
            </a:endParaRPr>
          </a:p>
          <a:p>
            <a:pPr marL="400050" indent="-342900">
              <a:lnSpc>
                <a:spcPct val="90000"/>
              </a:lnSpc>
              <a:spcAft>
                <a:spcPts val="600"/>
              </a:spcAft>
              <a:buFont typeface="Wingdings" panose="05000000000000000000" charset="0"/>
              <a:buChar char="o"/>
            </a:pPr>
            <a:r>
              <a:rPr lang="en-US" sz="2400">
                <a:latin typeface="+mj-ea"/>
                <a:cs typeface="+mj-ea"/>
              </a:rPr>
              <a:t>Support Vector Machine (SVM) Classifier:</a:t>
            </a:r>
            <a:endParaRPr lang="en-US" sz="2400">
              <a:latin typeface="+mj-ea"/>
              <a:cs typeface="+mj-ea"/>
            </a:endParaRPr>
          </a:p>
          <a:p>
            <a:pPr marL="57150" indent="0">
              <a:lnSpc>
                <a:spcPct val="90000"/>
              </a:lnSpc>
              <a:spcAft>
                <a:spcPts val="600"/>
              </a:spcAft>
              <a:buFont typeface="Wingdings" panose="05000000000000000000" charset="0"/>
              <a:buNone/>
            </a:pPr>
            <a:r>
              <a:rPr lang="en-US" sz="1800">
                <a:latin typeface="+mj-ea"/>
                <a:cs typeface="+mj-ea"/>
              </a:rPr>
              <a:t>SVM, or Support Vector Machine, is a versatile supervised learningalgorithm capable of handling both classification and regression tasks.</a:t>
            </a:r>
            <a:endParaRPr lang="en-US" sz="1800">
              <a:latin typeface="+mj-ea"/>
              <a:cs typeface="+mj-ea"/>
            </a:endParaRPr>
          </a:p>
          <a:p>
            <a:pPr marL="400050" indent="-342900">
              <a:lnSpc>
                <a:spcPct val="90000"/>
              </a:lnSpc>
              <a:spcAft>
                <a:spcPts val="600"/>
              </a:spcAft>
              <a:buFont typeface="Wingdings" panose="05000000000000000000" charset="0"/>
              <a:buChar char="o"/>
            </a:pPr>
            <a:r>
              <a:rPr lang="en-US" sz="2400">
                <a:latin typeface="+mj-ea"/>
                <a:cs typeface="+mj-ea"/>
              </a:rPr>
              <a:t>K-Nearest Neighbors (KNN) Classifier:</a:t>
            </a:r>
            <a:endParaRPr lang="en-US" sz="2400">
              <a:latin typeface="+mj-ea"/>
              <a:cs typeface="+mj-ea"/>
            </a:endParaRPr>
          </a:p>
          <a:p>
            <a:pPr marL="57150" indent="0">
              <a:lnSpc>
                <a:spcPct val="90000"/>
              </a:lnSpc>
              <a:spcAft>
                <a:spcPts val="600"/>
              </a:spcAft>
              <a:buFont typeface="Wingdings" panose="05000000000000000000" charset="0"/>
              <a:buNone/>
            </a:pPr>
            <a:r>
              <a:rPr lang="en-US" sz="1800">
                <a:latin typeface="+mj-ea"/>
                <a:cs typeface="+mj-ea"/>
              </a:rPr>
              <a:t>KNN, or K-Nearest Neighbors, is a non-parametric, instance-basedalgorithm primarily employed for classification tasks.</a:t>
            </a:r>
            <a:endParaRPr lang="en-US" sz="1800">
              <a:latin typeface="+mj-ea"/>
              <a:cs typeface="+mj-ea"/>
            </a:endParaRPr>
          </a:p>
          <a:p>
            <a:pPr marL="400050" indent="-342900">
              <a:lnSpc>
                <a:spcPct val="90000"/>
              </a:lnSpc>
              <a:spcAft>
                <a:spcPts val="600"/>
              </a:spcAft>
              <a:buFont typeface="Wingdings" panose="05000000000000000000" charset="0"/>
              <a:buChar char="o"/>
            </a:pPr>
            <a:r>
              <a:rPr lang="en-US" sz="2400">
                <a:latin typeface="+mj-ea"/>
                <a:cs typeface="+mj-ea"/>
              </a:rPr>
              <a:t>Random Forest Classifier:</a:t>
            </a:r>
            <a:endParaRPr lang="en-US" sz="2400">
              <a:latin typeface="+mj-ea"/>
              <a:cs typeface="+mj-ea"/>
            </a:endParaRPr>
          </a:p>
          <a:p>
            <a:pPr marL="57150" indent="0">
              <a:lnSpc>
                <a:spcPct val="90000"/>
              </a:lnSpc>
              <a:spcAft>
                <a:spcPts val="600"/>
              </a:spcAft>
              <a:buFont typeface="Wingdings" panose="05000000000000000000" charset="0"/>
              <a:buNone/>
            </a:pPr>
            <a:r>
              <a:rPr lang="en-US" sz="1800">
                <a:latin typeface="+mj-ea"/>
                <a:cs typeface="+mj-ea"/>
              </a:rPr>
              <a:t>Random forest is an ensemble learning technique that builds multipledecision trees during training and outputs the mode of the classes for classification.</a:t>
            </a:r>
            <a:endParaRPr lang="en-US" sz="1800">
              <a:latin typeface="+mj-ea"/>
              <a:cs typeface="+mj-ea"/>
            </a:endParaRPr>
          </a:p>
        </p:txBody>
      </p:sp>
      <p:grpSp>
        <p:nvGrpSpPr>
          <p:cNvPr id="29" name="Group 28"/>
          <p:cNvGrpSpPr>
            <a:grpSpLocks noGrp="1" noRot="1" noChangeAspect="1" noMove="1" noResize="1" noUngrp="1"/>
          </p:cNvGrpSpPr>
          <p:nvPr/>
        </p:nvGrpSpPr>
        <p:grpSpPr>
          <a:xfrm>
            <a:off x="441325" y="431800"/>
            <a:ext cx="11251565" cy="1858645"/>
            <a:chOff x="409710" y="635715"/>
            <a:chExt cx="11142208" cy="2482136"/>
          </a:xfrm>
          <a:gradFill>
            <a:gsLst>
              <a:gs pos="0">
                <a:srgbClr val="FECF40"/>
              </a:gs>
              <a:gs pos="100000">
                <a:srgbClr val="846C21"/>
              </a:gs>
            </a:gsLst>
            <a:lin ang="5400000" scaled="0"/>
          </a:gradFill>
        </p:grpSpPr>
        <p:sp>
          <p:nvSpPr>
            <p:cNvPr id="5" name="Freeform 44"/>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grpFill/>
            <a:ln>
              <a:noFill/>
            </a:ln>
          </p:spPr>
          <p:txBody>
            <a:bodyPr vert="horz" wrap="square" lIns="91440" tIns="45720" rIns="91440" bIns="45720" numCol="1" anchor="t" anchorCtr="0" compatLnSpc="1"/>
            <a:p>
              <a:endParaRPr lang="en-US"/>
            </a:p>
          </p:txBody>
        </p:sp>
        <p:sp>
          <p:nvSpPr>
            <p:cNvPr id="31" name="Freeform 45"/>
            <p:cNvSpPr/>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grpFill/>
            <a:ln>
              <a:noFill/>
            </a:ln>
          </p:spPr>
          <p:txBody>
            <a:bodyPr vert="horz" wrap="square" lIns="91440" tIns="45720" rIns="91440" bIns="45720" numCol="1" anchor="t" anchorCtr="0" compatLnSpc="1"/>
            <a:p>
              <a:endParaRPr lang="en-US"/>
            </a:p>
          </p:txBody>
        </p:sp>
        <p:sp>
          <p:nvSpPr>
            <p:cNvPr id="36" name="Freeform 46"/>
            <p:cNvSpPr/>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grpFill/>
            <a:ln>
              <a:noFill/>
            </a:ln>
          </p:spPr>
          <p:txBody>
            <a:bodyPr vert="horz" wrap="square" lIns="91440" tIns="45720" rIns="91440" bIns="45720" numCol="1" anchor="t" anchorCtr="0" compatLnSpc="1"/>
            <a:p>
              <a:endParaRPr lang="en-US"/>
            </a:p>
          </p:txBody>
        </p:sp>
        <p:sp>
          <p:nvSpPr>
            <p:cNvPr id="33" name="Freeform 47"/>
            <p:cNvSpPr/>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grpFill/>
            <a:ln>
              <a:noFill/>
            </a:ln>
          </p:spPr>
          <p:txBody>
            <a:bodyPr vert="horz" wrap="square" lIns="91440" tIns="45720" rIns="91440" bIns="45720" numCol="1" anchor="t" anchorCtr="0" compatLnSpc="1"/>
            <a:p>
              <a:endParaRPr lang="en-US"/>
            </a:p>
          </p:txBody>
        </p:sp>
        <p:sp>
          <p:nvSpPr>
            <p:cNvPr id="34" name="Rectangle 33"/>
            <p:cNvSpPr>
              <a:spLocks noChangeArrowheads="1"/>
            </p:cNvSpPr>
            <p:nvPr/>
          </p:nvSpPr>
          <p:spPr bwMode="auto">
            <a:xfrm>
              <a:off x="644055" y="635715"/>
              <a:ext cx="10907863" cy="1541457"/>
            </a:xfrm>
            <a:prstGeom prst="rect">
              <a:avLst/>
            </a:prstGeom>
            <a:grpFill/>
            <a:ln>
              <a:noFill/>
            </a:ln>
          </p:spPr>
          <p:txBody>
            <a:bodyPr vert="horz" wrap="square" lIns="91440" tIns="45720" rIns="91440" bIns="45720" numCol="1" anchor="t" anchorCtr="0" compatLnSpc="1"/>
            <a:p>
              <a:endParaRPr lang="en-US"/>
            </a:p>
          </p:txBody>
        </p:sp>
      </p:grpSp>
      <p:sp>
        <p:nvSpPr>
          <p:cNvPr id="16" name="TextBox 1"/>
          <p:cNvSpPr txBox="1"/>
          <p:nvPr/>
        </p:nvSpPr>
        <p:spPr>
          <a:xfrm>
            <a:off x="1157605" y="537845"/>
            <a:ext cx="10306685" cy="1048385"/>
          </a:xfrm>
          <a:prstGeom prst="rect">
            <a:avLst/>
          </a:prstGeom>
        </p:spPr>
        <p:txBody>
          <a:bodyPr vert="horz" lIns="91440" tIns="45720" rIns="91440" bIns="45720" rtlCol="0" anchor="ctr">
            <a:normAutofit/>
          </a:bodyPr>
          <a:p>
            <a:pPr>
              <a:lnSpc>
                <a:spcPct val="90000"/>
              </a:lnSpc>
              <a:spcBef>
                <a:spcPct val="0"/>
              </a:spcBef>
              <a:spcAft>
                <a:spcPts val="600"/>
              </a:spcAft>
            </a:pPr>
            <a:r>
              <a:rPr lang="en-US" sz="4000">
                <a:solidFill>
                  <a:schemeClr val="bg1"/>
                </a:solidFill>
                <a:latin typeface="+mj-lt"/>
                <a:ea typeface="+mj-ea"/>
                <a:cs typeface="+mj-cs"/>
                <a:sym typeface="+mn-ea"/>
              </a:rPr>
              <a:t>ML Models Implementation</a:t>
            </a:r>
            <a:endParaRPr lang="en-US" sz="4000" b="1">
              <a:solidFill>
                <a:schemeClr val="bg1"/>
              </a:solidFill>
              <a:latin typeface="+mj-lt"/>
              <a:ea typeface="+mj-ea"/>
              <a:cs typeface="+mj-cs"/>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noMove="1" noResize="1" noEditPoints="1" noAdjustHandles="1" noChangeArrowheads="1" noChangeShapeType="1" noTextEdit="1"/>
          </p:cNvSpPr>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Grp="1" noRot="1" noChangeAspect="1" noMove="1" noResize="1" noEditPoints="1" noAdjustHandles="1" noChangeArrowheads="1" noChangeShapeType="1" noCrop="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1179226" y="826680"/>
            <a:ext cx="9833548"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kern="1200">
                <a:solidFill>
                  <a:srgbClr val="FFFFFF"/>
                </a:solidFill>
                <a:latin typeface="+mj-lt"/>
                <a:ea typeface="+mj-ea"/>
                <a:cs typeface="+mj-cs"/>
              </a:rPr>
              <a:t>Conclusion</a:t>
            </a:r>
            <a:endParaRPr lang="en-US" sz="4000" b="1" kern="1200" dirty="0">
              <a:solidFill>
                <a:srgbClr val="FFFFFF"/>
              </a:solidFill>
              <a:latin typeface="+mj-lt"/>
              <a:ea typeface="+mj-ea"/>
              <a:cs typeface="+mj-cs"/>
            </a:endParaRPr>
          </a:p>
        </p:txBody>
      </p:sp>
      <p:sp>
        <p:nvSpPr>
          <p:cNvPr id="9" name="TextBox 8"/>
          <p:cNvSpPr txBox="1"/>
          <p:nvPr/>
        </p:nvSpPr>
        <p:spPr>
          <a:xfrm>
            <a:off x="915035" y="2867025"/>
            <a:ext cx="10601325" cy="3830955"/>
          </a:xfrm>
          <a:prstGeom prst="rect">
            <a:avLst/>
          </a:prstGeom>
          <a:noFill/>
        </p:spPr>
        <p:txBody>
          <a:bodyPr wrap="square" rtlCol="0">
            <a:spAutoFit/>
          </a:bodyPr>
          <a:lstStyle/>
          <a:p>
            <a:pPr algn="just">
              <a:lnSpc>
                <a:spcPct val="150000"/>
              </a:lnSpc>
            </a:pPr>
            <a:r>
              <a:rPr>
                <a:latin typeface="+mj-ea"/>
                <a:cs typeface="+mj-ea"/>
              </a:rPr>
              <a:t>In summary, our study aimed to forecast passenger satisfaction withRatraAirlines utilizing various machine learning methodologies. Throughcomprehensive preprocessing, exploratory data analysis, feature</a:t>
            </a:r>
            <a:r>
              <a:rPr lang="en-US">
                <a:latin typeface="+mj-ea"/>
                <a:cs typeface="+mj-ea"/>
              </a:rPr>
              <a:t> </a:t>
            </a:r>
            <a:r>
              <a:rPr>
                <a:latin typeface="+mj-ea"/>
                <a:cs typeface="+mj-ea"/>
              </a:rPr>
              <a:t>engineering, and model constructionThe key findings revealed that the Random Forest model exhibitedthehighest accuracy, closely trailed by SVM. Factors such as inflight</a:t>
            </a:r>
            <a:r>
              <a:rPr lang="en-US">
                <a:latin typeface="+mj-ea"/>
                <a:cs typeface="+mj-ea"/>
              </a:rPr>
              <a:t> </a:t>
            </a:r>
            <a:r>
              <a:rPr>
                <a:latin typeface="+mj-ea"/>
                <a:cs typeface="+mj-ea"/>
              </a:rPr>
              <a:t>entertainment, seat comfort, onboard service, and cleanliness emergedasnotable determinants of satisfaction. To tackle class imbalance, we</a:t>
            </a:r>
            <a:r>
              <a:rPr lang="en-US">
                <a:latin typeface="+mj-ea"/>
                <a:cs typeface="+mj-ea"/>
              </a:rPr>
              <a:t> </a:t>
            </a:r>
            <a:r>
              <a:rPr>
                <a:latin typeface="+mj-ea"/>
                <a:cs typeface="+mj-ea"/>
              </a:rPr>
              <a:t>employed oversampling and undersampling techniques, while model</a:t>
            </a:r>
            <a:r>
              <a:rPr lang="en-US">
                <a:latin typeface="+mj-ea"/>
                <a:cs typeface="+mj-ea"/>
              </a:rPr>
              <a:t> </a:t>
            </a:r>
            <a:r>
              <a:rPr>
                <a:latin typeface="+mj-ea"/>
                <a:cs typeface="+mj-ea"/>
              </a:rPr>
              <a:t>performance was assessed using metrics like accuracy, precision, recall, and F1-score. The implications of our study include potential operational enhancementsgrounded on identified factors, personalized services, and continuous</a:t>
            </a:r>
            <a:r>
              <a:rPr lang="en-US">
                <a:latin typeface="+mj-ea"/>
                <a:cs typeface="+mj-ea"/>
              </a:rPr>
              <a:t> </a:t>
            </a:r>
            <a:r>
              <a:rPr>
                <a:latin typeface="+mj-ea"/>
                <a:cs typeface="+mj-ea"/>
              </a:rPr>
              <a:t>monitoring for adaptation. </a:t>
            </a:r>
            <a:endParaRPr lang="en-US">
              <a:latin typeface="+mj-ea"/>
              <a:cs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3"/>
          <p:cNvGrpSpPr/>
          <p:nvPr/>
        </p:nvGrpSpPr>
        <p:grpSpPr>
          <a:xfrm>
            <a:off x="0" y="1040765"/>
            <a:ext cx="12192000" cy="1828800"/>
            <a:chOff x="63" y="2520"/>
            <a:chExt cx="19200" cy="2880"/>
          </a:xfrm>
        </p:grpSpPr>
        <p:sp>
          <p:nvSpPr>
            <p:cNvPr id="12" name="Rectangle 11"/>
            <p:cNvSpPr>
              <a:spLocks noGrp="1" noRot="1" noChangeAspect="1" noMove="1" noResize="1" noEditPoints="1" noAdjustHandles="1" noChangeArrowheads="1" noChangeShapeType="1" noTextEdit="1"/>
            </p:cNvSpPr>
            <p:nvPr/>
          </p:nvSpPr>
          <p:spPr>
            <a:xfrm>
              <a:off x="63" y="2520"/>
              <a:ext cx="19200" cy="28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1"/>
            <p:cNvSpPr/>
            <p:nvPr/>
          </p:nvSpPr>
          <p:spPr>
            <a:xfrm>
              <a:off x="2086" y="2873"/>
              <a:ext cx="14400" cy="2175"/>
            </a:xfrm>
            <a:prstGeom prst="rect">
              <a:avLst/>
            </a:prstGeom>
          </p:spPr>
          <p:txBody>
            <a:bodyPr vert="horz" lIns="91440" tIns="45720" rIns="91440" bIns="45720" rtlCol="0" anchor="ctr">
              <a:normAutofit/>
            </a:bodyPr>
            <a:p>
              <a:pPr algn="ctr">
                <a:lnSpc>
                  <a:spcPct val="90000"/>
                </a:lnSpc>
                <a:spcBef>
                  <a:spcPct val="0"/>
                </a:spcBef>
                <a:spcAft>
                  <a:spcPts val="600"/>
                </a:spcAft>
              </a:pPr>
              <a:r>
                <a:rPr lang="en-US" sz="4000" b="1" kern="1200" cap="none" spc="0" dirty="0">
                  <a:ln w="13462">
                    <a:solidFill>
                      <a:schemeClr val="bg1"/>
                    </a:solidFill>
                    <a:prstDash val="solid"/>
                  </a:ln>
                  <a:solidFill>
                    <a:schemeClr val="bg2"/>
                  </a:solidFill>
                  <a:effectLst>
                    <a:outerShdw dist="38100" dir="2700000" algn="bl" rotWithShape="0">
                      <a:schemeClr val="accent5"/>
                    </a:outerShdw>
                  </a:effectLst>
                  <a:latin typeface="+mj-lt"/>
                  <a:ea typeface="+mj-ea"/>
                  <a:cs typeface="+mj-cs"/>
                </a:rPr>
                <a:t>Thank you</a:t>
              </a:r>
              <a:endParaRPr lang="en-US" sz="4000" b="1" kern="1200" cap="none" spc="0" dirty="0">
                <a:ln w="13462">
                  <a:solidFill>
                    <a:schemeClr val="bg1"/>
                  </a:solidFill>
                  <a:prstDash val="solid"/>
                </a:ln>
                <a:solidFill>
                  <a:schemeClr val="bg2"/>
                </a:solidFill>
                <a:effectLst>
                  <a:outerShdw dist="38100" dir="2700000" algn="bl" rotWithShape="0">
                    <a:schemeClr val="accent5"/>
                  </a:outerShdw>
                </a:effectLst>
                <a:latin typeface="+mj-lt"/>
                <a:ea typeface="+mj-ea"/>
                <a:cs typeface="+mj-cs"/>
              </a:endParaRPr>
            </a:p>
          </p:txBody>
        </p:sp>
      </p:grpSp>
      <p:pic>
        <p:nvPicPr>
          <p:cNvPr id="5" name="Picture 4" descr="groupstudy_Bgpng"/>
          <p:cNvPicPr>
            <a:picLocks noChangeAspect="1"/>
          </p:cNvPicPr>
          <p:nvPr/>
        </p:nvPicPr>
        <p:blipFill>
          <a:blip r:embed="rId1"/>
          <a:srcRect r="2182" b="4956"/>
          <a:stretch>
            <a:fillRect/>
          </a:stretch>
        </p:blipFill>
        <p:spPr>
          <a:xfrm>
            <a:off x="3646805" y="2646045"/>
            <a:ext cx="4898390" cy="2185670"/>
          </a:xfrm>
          <a:prstGeom prst="round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3940</Words>
  <Application>WPS Presentation</Application>
  <PresentationFormat>Widescreen</PresentationFormat>
  <Paragraphs>69</Paragraphs>
  <Slides>9</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9</vt:i4>
      </vt:variant>
    </vt:vector>
  </HeadingPairs>
  <TitlesOfParts>
    <vt:vector size="20" baseType="lpstr">
      <vt:lpstr>Arial</vt:lpstr>
      <vt:lpstr>SimSun</vt:lpstr>
      <vt:lpstr>Wingdings</vt:lpstr>
      <vt:lpstr>Times New Roman</vt:lpstr>
      <vt:lpstr>Wingdings</vt:lpstr>
      <vt:lpstr>Microsoft YaHei</vt:lpstr>
      <vt:lpstr>Arial Unicode MS</vt:lpstr>
      <vt:lpstr>Calibri Light</vt:lpstr>
      <vt:lpstr>Calibri</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VINEETH REDDY SIRIPURAM</dc:creator>
  <cp:lastModifiedBy>MyPC</cp:lastModifiedBy>
  <cp:revision>6</cp:revision>
  <dcterms:created xsi:type="dcterms:W3CDTF">2020-10-22T14:29:00Z</dcterms:created>
  <dcterms:modified xsi:type="dcterms:W3CDTF">2024-05-08T15:11:37Z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9F1CC611E2D74DFF94D12FBB2BF56F89_13</vt:lpwstr>
  </property>
  <property fmtid="{D5CDD505-2E9C-101B-9397-08002B2CF9AE}" pid="3" name="KSOProductBuildVer">
    <vt:lpwstr>1033-12.2.0.13472</vt:lpwstr>
  </property>
</Properties>
</file>